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25" r:id="rId2"/>
    <p:sldId id="326" r:id="rId3"/>
    <p:sldId id="327" r:id="rId4"/>
    <p:sldId id="35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58" r:id="rId22"/>
    <p:sldId id="344" r:id="rId23"/>
    <p:sldId id="345" r:id="rId24"/>
    <p:sldId id="359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293" r:id="rId34"/>
    <p:sldId id="324" r:id="rId3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6D6D6"/>
    <a:srgbClr val="D10C7D"/>
    <a:srgbClr val="E09A17"/>
    <a:srgbClr val="5E3DA1"/>
    <a:srgbClr val="8B3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0" autoAdjust="0"/>
    <p:restoredTop sz="94670"/>
  </p:normalViewPr>
  <p:slideViewPr>
    <p:cSldViewPr snapToGrid="0">
      <p:cViewPr varScale="1">
        <p:scale>
          <a:sx n="106" d="100"/>
          <a:sy n="106" d="100"/>
        </p:scale>
        <p:origin x="44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DC1B2-9B41-7D4C-9574-E8735C8BC32B}" type="datetimeFigureOut">
              <a:rPr lang="en-IL" smtClean="0"/>
              <a:t>26/03/2024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F5CD-8E66-A348-BC65-45B1EDD5B89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35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>
            <a:spLocks noGrp="1"/>
          </p:cNvSpPr>
          <p:nvPr>
            <p:ph type="body" idx="1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83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E3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onut 61">
            <a:extLst>
              <a:ext uri="{FF2B5EF4-FFF2-40B4-BE49-F238E27FC236}">
                <a16:creationId xmlns:a16="http://schemas.microsoft.com/office/drawing/2014/main" id="{CD82439D-7316-CAEE-BDB2-330359CB7566}"/>
              </a:ext>
            </a:extLst>
          </p:cNvPr>
          <p:cNvSpPr/>
          <p:nvPr userDrawn="1"/>
        </p:nvSpPr>
        <p:spPr>
          <a:xfrm>
            <a:off x="1756641" y="6086311"/>
            <a:ext cx="1462417" cy="1462417"/>
          </a:xfrm>
          <a:prstGeom prst="donut">
            <a:avLst>
              <a:gd name="adj" fmla="val 2045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66" name="Donut 65">
            <a:extLst>
              <a:ext uri="{FF2B5EF4-FFF2-40B4-BE49-F238E27FC236}">
                <a16:creationId xmlns:a16="http://schemas.microsoft.com/office/drawing/2014/main" id="{3B3D967D-FF23-F806-A3EA-A0D1722DAA3D}"/>
              </a:ext>
            </a:extLst>
          </p:cNvPr>
          <p:cNvSpPr/>
          <p:nvPr userDrawn="1"/>
        </p:nvSpPr>
        <p:spPr>
          <a:xfrm>
            <a:off x="739008" y="5125209"/>
            <a:ext cx="3497682" cy="3384621"/>
          </a:xfrm>
          <a:prstGeom prst="donut">
            <a:avLst>
              <a:gd name="adj" fmla="val 6123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3354BE-AAC7-8A8B-3DC7-286E0DDF884B}"/>
              </a:ext>
            </a:extLst>
          </p:cNvPr>
          <p:cNvSpPr>
            <a:spLocks noChangeAspect="1"/>
          </p:cNvSpPr>
          <p:nvPr userDrawn="1"/>
        </p:nvSpPr>
        <p:spPr>
          <a:xfrm>
            <a:off x="648174" y="4977844"/>
            <a:ext cx="3679350" cy="3679350"/>
          </a:xfrm>
          <a:prstGeom prst="ellipse">
            <a:avLst/>
          </a:prstGeom>
          <a:noFill/>
          <a:ln w="25400" cap="sq" cmpd="sng">
            <a:solidFill>
              <a:schemeClr val="bg1">
                <a:alpha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9D0149A-BB14-65D2-BFAB-7B0A570D228A}"/>
              </a:ext>
            </a:extLst>
          </p:cNvPr>
          <p:cNvSpPr/>
          <p:nvPr userDrawn="1"/>
        </p:nvSpPr>
        <p:spPr>
          <a:xfrm>
            <a:off x="1188564" y="5518234"/>
            <a:ext cx="2598571" cy="2598571"/>
          </a:xfrm>
          <a:prstGeom prst="ellipse">
            <a:avLst/>
          </a:prstGeom>
          <a:noFill/>
          <a:ln w="60325" cap="rnd">
            <a:solidFill>
              <a:schemeClr val="bg1">
                <a:alpha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D1B6F96-E504-39BD-EE9B-36E85E4B676D}"/>
              </a:ext>
            </a:extLst>
          </p:cNvPr>
          <p:cNvSpPr/>
          <p:nvPr userDrawn="1"/>
        </p:nvSpPr>
        <p:spPr>
          <a:xfrm>
            <a:off x="2275124" y="6604794"/>
            <a:ext cx="425450" cy="4254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3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A5C5083-E56F-F94F-4570-E25C56190D56}"/>
              </a:ext>
            </a:extLst>
          </p:cNvPr>
          <p:cNvGrpSpPr/>
          <p:nvPr userDrawn="1"/>
        </p:nvGrpSpPr>
        <p:grpSpPr>
          <a:xfrm rot="6327995">
            <a:off x="1337463" y="5667133"/>
            <a:ext cx="2300772" cy="2300772"/>
            <a:chOff x="6813550" y="1405066"/>
            <a:chExt cx="2300772" cy="230077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9641536-72E7-06DF-BC42-13297ED52972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72" name="Block Arc 71">
              <a:extLst>
                <a:ext uri="{FF2B5EF4-FFF2-40B4-BE49-F238E27FC236}">
                  <a16:creationId xmlns:a16="http://schemas.microsoft.com/office/drawing/2014/main" id="{8127ACAD-DE8E-9A25-0A54-1E7B17956B9E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06E6EC6-4976-255A-9F80-DEB149A8A51B}"/>
              </a:ext>
            </a:extLst>
          </p:cNvPr>
          <p:cNvGrpSpPr/>
          <p:nvPr userDrawn="1"/>
        </p:nvGrpSpPr>
        <p:grpSpPr>
          <a:xfrm rot="11712896">
            <a:off x="1337463" y="5667133"/>
            <a:ext cx="2300772" cy="2300772"/>
            <a:chOff x="6813550" y="1405066"/>
            <a:chExt cx="2300772" cy="230077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E3F8E17-B159-D016-0A39-5504F2868D60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77" name="Block Arc 76">
              <a:extLst>
                <a:ext uri="{FF2B5EF4-FFF2-40B4-BE49-F238E27FC236}">
                  <a16:creationId xmlns:a16="http://schemas.microsoft.com/office/drawing/2014/main" id="{0650947B-B871-DF3E-41D4-D9FCFC516180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14B5245-ED79-D380-92A2-7AB50194FC6C}"/>
              </a:ext>
            </a:extLst>
          </p:cNvPr>
          <p:cNvGrpSpPr/>
          <p:nvPr userDrawn="1"/>
        </p:nvGrpSpPr>
        <p:grpSpPr>
          <a:xfrm rot="8481903">
            <a:off x="1568012" y="5897682"/>
            <a:ext cx="1839675" cy="1839675"/>
            <a:chOff x="6813550" y="1405066"/>
            <a:chExt cx="2300772" cy="2300772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ECECF6B-C76C-8CED-0791-124AEFE853A5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80" name="Block Arc 79">
              <a:extLst>
                <a:ext uri="{FF2B5EF4-FFF2-40B4-BE49-F238E27FC236}">
                  <a16:creationId xmlns:a16="http://schemas.microsoft.com/office/drawing/2014/main" id="{56B2CE19-902A-8229-07B2-644CE5E4807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B0FD3C05-2F2A-33D1-2D88-6F461DE67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6204"/>
          <a:stretch>
            <a:fillRect/>
          </a:stretch>
        </p:blipFill>
        <p:spPr>
          <a:xfrm>
            <a:off x="8502650" y="0"/>
            <a:ext cx="3689350" cy="6858000"/>
          </a:xfrm>
          <a:custGeom>
            <a:avLst/>
            <a:gdLst>
              <a:gd name="connsiteX0" fmla="*/ 0 w 3689350"/>
              <a:gd name="connsiteY0" fmla="*/ 0 h 6858000"/>
              <a:gd name="connsiteX1" fmla="*/ 3689350 w 3689350"/>
              <a:gd name="connsiteY1" fmla="*/ 0 h 6858000"/>
              <a:gd name="connsiteX2" fmla="*/ 3689350 w 3689350"/>
              <a:gd name="connsiteY2" fmla="*/ 6858000 h 6858000"/>
              <a:gd name="connsiteX3" fmla="*/ 0 w 3689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9350" h="6858000">
                <a:moveTo>
                  <a:pt x="0" y="0"/>
                </a:moveTo>
                <a:lnTo>
                  <a:pt x="3689350" y="0"/>
                </a:lnTo>
                <a:lnTo>
                  <a:pt x="36893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3886FEC8-A132-226A-FA19-F9B003ADB798}"/>
              </a:ext>
            </a:extLst>
          </p:cNvPr>
          <p:cNvSpPr/>
          <p:nvPr userDrawn="1"/>
        </p:nvSpPr>
        <p:spPr>
          <a:xfrm>
            <a:off x="-254000" y="0"/>
            <a:ext cx="6790916" cy="6858000"/>
          </a:xfrm>
          <a:custGeom>
            <a:avLst/>
            <a:gdLst>
              <a:gd name="connsiteX0" fmla="*/ 0 w 6790916"/>
              <a:gd name="connsiteY0" fmla="*/ 0 h 6858000"/>
              <a:gd name="connsiteX1" fmla="*/ 6790916 w 6790916"/>
              <a:gd name="connsiteY1" fmla="*/ 0 h 6858000"/>
              <a:gd name="connsiteX2" fmla="*/ 2625482 w 6790916"/>
              <a:gd name="connsiteY2" fmla="*/ 6858000 h 6858000"/>
              <a:gd name="connsiteX3" fmla="*/ 0 w 67909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0916" h="6858000">
                <a:moveTo>
                  <a:pt x="0" y="0"/>
                </a:moveTo>
                <a:lnTo>
                  <a:pt x="6790916" y="0"/>
                </a:lnTo>
                <a:lnTo>
                  <a:pt x="26254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3F97"/>
          </a:solidFill>
          <a:ln>
            <a:noFill/>
          </a:ln>
          <a:effectLst>
            <a:outerShdw blurRad="1016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B2DDF-4DEA-27F6-49AD-D262308E8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0" y="2336838"/>
            <a:ext cx="7054886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AA163-0C6B-9527-11F9-2FF0B304F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4816513"/>
            <a:ext cx="70548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CB8260-A7AA-561A-B13F-A348B224B3EA}"/>
              </a:ext>
            </a:extLst>
          </p:cNvPr>
          <p:cNvGrpSpPr/>
          <p:nvPr userDrawn="1"/>
        </p:nvGrpSpPr>
        <p:grpSpPr>
          <a:xfrm>
            <a:off x="-1300549" y="-1416671"/>
            <a:ext cx="5052964" cy="8531158"/>
            <a:chOff x="-1300549" y="-1416671"/>
            <a:chExt cx="5052964" cy="8531158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C515603-29DA-55F5-D65D-4D7F60ECF27B}"/>
                </a:ext>
              </a:extLst>
            </p:cNvPr>
            <p:cNvSpPr/>
            <p:nvPr userDrawn="1"/>
          </p:nvSpPr>
          <p:spPr>
            <a:xfrm rot="1457213">
              <a:off x="-1300549" y="-1416671"/>
              <a:ext cx="5052964" cy="8531158"/>
            </a:xfrm>
            <a:custGeom>
              <a:avLst/>
              <a:gdLst>
                <a:gd name="connsiteX0" fmla="*/ 0 w 5052964"/>
                <a:gd name="connsiteY0" fmla="*/ 2280108 h 8531158"/>
                <a:gd name="connsiteX1" fmla="*/ 5052964 w 5052964"/>
                <a:gd name="connsiteY1" fmla="*/ 0 h 8531158"/>
                <a:gd name="connsiteX2" fmla="*/ 5052964 w 5052964"/>
                <a:gd name="connsiteY2" fmla="*/ 7523883 h 8531158"/>
                <a:gd name="connsiteX3" fmla="*/ 2820734 w 5052964"/>
                <a:gd name="connsiteY3" fmla="*/ 8531158 h 853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2964" h="8531158">
                  <a:moveTo>
                    <a:pt x="0" y="2280108"/>
                  </a:moveTo>
                  <a:lnTo>
                    <a:pt x="5052964" y="0"/>
                  </a:lnTo>
                  <a:lnTo>
                    <a:pt x="5052964" y="7523883"/>
                  </a:lnTo>
                  <a:lnTo>
                    <a:pt x="2820734" y="853115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L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B549DDA-2068-F5AA-810B-AD845EA832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6328" y="5339594"/>
              <a:ext cx="1690650" cy="1690650"/>
            </a:xfrm>
            <a:prstGeom prst="rect">
              <a:avLst/>
            </a:prstGeom>
          </p:spPr>
        </p:pic>
      </p:grp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97E6E2E0-5157-B71A-2D5B-360130EEF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050" y="276627"/>
            <a:ext cx="3300770" cy="8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4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7" grpId="0" animBg="1"/>
      <p:bldP spid="68" grpId="0" animBg="1"/>
      <p:bldP spid="70" grpId="0" animBg="1"/>
      <p:bldP spid="2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rgbClr val="5E3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>
            <a:extLst>
              <a:ext uri="{FF2B5EF4-FFF2-40B4-BE49-F238E27FC236}">
                <a16:creationId xmlns:a16="http://schemas.microsoft.com/office/drawing/2014/main" id="{986A4580-A4D6-8621-2745-5FE0F99834F7}"/>
              </a:ext>
            </a:extLst>
          </p:cNvPr>
          <p:cNvSpPr/>
          <p:nvPr userDrawn="1"/>
        </p:nvSpPr>
        <p:spPr>
          <a:xfrm>
            <a:off x="9532217" y="5985442"/>
            <a:ext cx="1462417" cy="1462417"/>
          </a:xfrm>
          <a:prstGeom prst="donut">
            <a:avLst>
              <a:gd name="adj" fmla="val 2045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5E656629-16ED-7C30-527E-439AA167AA07}"/>
              </a:ext>
            </a:extLst>
          </p:cNvPr>
          <p:cNvSpPr/>
          <p:nvPr userDrawn="1"/>
        </p:nvSpPr>
        <p:spPr>
          <a:xfrm>
            <a:off x="8514584" y="5024340"/>
            <a:ext cx="3497682" cy="3384621"/>
          </a:xfrm>
          <a:prstGeom prst="donut">
            <a:avLst>
              <a:gd name="adj" fmla="val 6123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DB27D2-225C-67CC-35DC-0A4EB8425D34}"/>
              </a:ext>
            </a:extLst>
          </p:cNvPr>
          <p:cNvSpPr>
            <a:spLocks noChangeAspect="1"/>
          </p:cNvSpPr>
          <p:nvPr userDrawn="1"/>
        </p:nvSpPr>
        <p:spPr>
          <a:xfrm>
            <a:off x="8423750" y="4876975"/>
            <a:ext cx="3679350" cy="3679350"/>
          </a:xfrm>
          <a:prstGeom prst="ellipse">
            <a:avLst/>
          </a:prstGeom>
          <a:noFill/>
          <a:ln w="25400" cap="sq" cmpd="sng">
            <a:solidFill>
              <a:schemeClr val="bg1">
                <a:alpha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D4A7DA-CCB3-4555-A88E-C6080EF4411C}"/>
              </a:ext>
            </a:extLst>
          </p:cNvPr>
          <p:cNvSpPr/>
          <p:nvPr userDrawn="1"/>
        </p:nvSpPr>
        <p:spPr>
          <a:xfrm>
            <a:off x="8964140" y="5417365"/>
            <a:ext cx="2598571" cy="2598571"/>
          </a:xfrm>
          <a:prstGeom prst="ellipse">
            <a:avLst/>
          </a:prstGeom>
          <a:noFill/>
          <a:ln w="60325" cap="rnd">
            <a:solidFill>
              <a:schemeClr val="bg1">
                <a:alpha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3ED961-13C6-6505-3399-7055B32120CD}"/>
              </a:ext>
            </a:extLst>
          </p:cNvPr>
          <p:cNvSpPr/>
          <p:nvPr userDrawn="1"/>
        </p:nvSpPr>
        <p:spPr>
          <a:xfrm>
            <a:off x="10050700" y="6503925"/>
            <a:ext cx="425450" cy="4254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3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6641D-A67F-E28C-781B-F048192004F5}"/>
              </a:ext>
            </a:extLst>
          </p:cNvPr>
          <p:cNvGrpSpPr/>
          <p:nvPr userDrawn="1"/>
        </p:nvGrpSpPr>
        <p:grpSpPr>
          <a:xfrm rot="6327995">
            <a:off x="9113039" y="5566264"/>
            <a:ext cx="2300772" cy="2300772"/>
            <a:chOff x="6813550" y="1405066"/>
            <a:chExt cx="2300772" cy="230077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91FFF6-2B12-91F8-63EB-6586AFB3C06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B1B44CD0-B1E8-F475-E491-27D3B6C5A206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D0A27C-ECF1-D76F-875E-2F6E028738B5}"/>
              </a:ext>
            </a:extLst>
          </p:cNvPr>
          <p:cNvGrpSpPr/>
          <p:nvPr userDrawn="1"/>
        </p:nvGrpSpPr>
        <p:grpSpPr>
          <a:xfrm rot="11712896">
            <a:off x="9113039" y="5566264"/>
            <a:ext cx="2300772" cy="2300772"/>
            <a:chOff x="6813550" y="1405066"/>
            <a:chExt cx="2300772" cy="230077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9B8D17-3322-65E6-65A7-9CDC7AD5E5C9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B2BDA8AF-81EE-7322-F1C5-6EFDE467E59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3DBB13-20DA-94E8-8488-8F29948A7C72}"/>
              </a:ext>
            </a:extLst>
          </p:cNvPr>
          <p:cNvGrpSpPr/>
          <p:nvPr userDrawn="1"/>
        </p:nvGrpSpPr>
        <p:grpSpPr>
          <a:xfrm rot="8481903">
            <a:off x="9343588" y="5796813"/>
            <a:ext cx="1839675" cy="1839675"/>
            <a:chOff x="6813550" y="1405066"/>
            <a:chExt cx="2300772" cy="230077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AD25729-EB34-8A99-9B4D-FFA3196509B8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6147ECAB-D2AC-197D-FE79-0FC91681EF44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D35AFFA1-6CDA-68DC-3D5E-F5843E23A343}"/>
              </a:ext>
            </a:extLst>
          </p:cNvPr>
          <p:cNvSpPr/>
          <p:nvPr userDrawn="1"/>
        </p:nvSpPr>
        <p:spPr>
          <a:xfrm>
            <a:off x="0" y="1"/>
            <a:ext cx="12192000" cy="6174197"/>
          </a:xfrm>
          <a:custGeom>
            <a:avLst/>
            <a:gdLst>
              <a:gd name="connsiteX0" fmla="*/ 0 w 12192000"/>
              <a:gd name="connsiteY0" fmla="*/ 0 h 6174197"/>
              <a:gd name="connsiteX1" fmla="*/ 12192000 w 12192000"/>
              <a:gd name="connsiteY1" fmla="*/ 0 h 6174197"/>
              <a:gd name="connsiteX2" fmla="*/ 12192000 w 12192000"/>
              <a:gd name="connsiteY2" fmla="*/ 6174197 h 6174197"/>
              <a:gd name="connsiteX3" fmla="*/ 0 w 12192000"/>
              <a:gd name="connsiteY3" fmla="*/ 6174197 h 617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74197">
                <a:moveTo>
                  <a:pt x="0" y="0"/>
                </a:moveTo>
                <a:lnTo>
                  <a:pt x="12192000" y="0"/>
                </a:lnTo>
                <a:lnTo>
                  <a:pt x="12192000" y="6174197"/>
                </a:lnTo>
                <a:lnTo>
                  <a:pt x="0" y="6174197"/>
                </a:lnTo>
                <a:close/>
              </a:path>
            </a:pathLst>
          </a:custGeom>
          <a:solidFill>
            <a:srgbClr val="8B3F97"/>
          </a:solidFill>
          <a:ln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DF1B33D-3815-35FA-E233-B4C6441678B7}"/>
              </a:ext>
            </a:extLst>
          </p:cNvPr>
          <p:cNvSpPr/>
          <p:nvPr userDrawn="1"/>
        </p:nvSpPr>
        <p:spPr>
          <a:xfrm rot="253016">
            <a:off x="-193601" y="-438094"/>
            <a:ext cx="12645126" cy="6593182"/>
          </a:xfrm>
          <a:custGeom>
            <a:avLst/>
            <a:gdLst>
              <a:gd name="connsiteX0" fmla="*/ 0 w 12645126"/>
              <a:gd name="connsiteY0" fmla="*/ 896513 h 6593182"/>
              <a:gd name="connsiteX1" fmla="*/ 12158994 w 12645126"/>
              <a:gd name="connsiteY1" fmla="*/ 0 h 6593182"/>
              <a:gd name="connsiteX2" fmla="*/ 12645126 w 12645126"/>
              <a:gd name="connsiteY2" fmla="*/ 6593182 h 6593182"/>
              <a:gd name="connsiteX3" fmla="*/ 420030 w 12645126"/>
              <a:gd name="connsiteY3" fmla="*/ 6593182 h 65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5126" h="6593182">
                <a:moveTo>
                  <a:pt x="0" y="896513"/>
                </a:moveTo>
                <a:lnTo>
                  <a:pt x="12158994" y="0"/>
                </a:lnTo>
                <a:lnTo>
                  <a:pt x="12645126" y="6593182"/>
                </a:lnTo>
                <a:lnTo>
                  <a:pt x="420030" y="659318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B39A4-B55F-6CD0-F71D-8260FACF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 b="1" i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1CE7-2F5E-12A0-8478-174CCF7D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4673"/>
          </a:xfrm>
        </p:spPr>
        <p:txBody>
          <a:bodyPr/>
          <a:lstStyle>
            <a:lvl1pPr algn="r" rtl="1">
              <a:buClr>
                <a:srgbClr val="5E3DA1"/>
              </a:buCl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r" rtl="1">
              <a:buClr>
                <a:srgbClr val="5E3DA1"/>
              </a:buCl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r" rtl="1">
              <a:buClr>
                <a:srgbClr val="5E3DA1"/>
              </a:buCl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r" rtl="1">
              <a:buClr>
                <a:srgbClr val="5E3DA1"/>
              </a:buCl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r" rtl="1">
              <a:buClr>
                <a:srgbClr val="5E3DA1"/>
              </a:buCl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pic>
        <p:nvPicPr>
          <p:cNvPr id="6" name="גרפיקה 5">
            <a:extLst>
              <a:ext uri="{FF2B5EF4-FFF2-40B4-BE49-F238E27FC236}">
                <a16:creationId xmlns:a16="http://schemas.microsoft.com/office/drawing/2014/main" id="{5094C741-B429-2D0F-17CC-9EAF935F8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70" y="6312089"/>
            <a:ext cx="1770959" cy="4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4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rgbClr val="5E3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>
            <a:extLst>
              <a:ext uri="{FF2B5EF4-FFF2-40B4-BE49-F238E27FC236}">
                <a16:creationId xmlns:a16="http://schemas.microsoft.com/office/drawing/2014/main" id="{986A4580-A4D6-8621-2745-5FE0F99834F7}"/>
              </a:ext>
            </a:extLst>
          </p:cNvPr>
          <p:cNvSpPr/>
          <p:nvPr userDrawn="1"/>
        </p:nvSpPr>
        <p:spPr>
          <a:xfrm>
            <a:off x="1170857" y="6103172"/>
            <a:ext cx="1462417" cy="1462417"/>
          </a:xfrm>
          <a:prstGeom prst="donut">
            <a:avLst>
              <a:gd name="adj" fmla="val 2045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5E656629-16ED-7C30-527E-439AA167AA07}"/>
              </a:ext>
            </a:extLst>
          </p:cNvPr>
          <p:cNvSpPr/>
          <p:nvPr userDrawn="1"/>
        </p:nvSpPr>
        <p:spPr>
          <a:xfrm>
            <a:off x="153224" y="5142070"/>
            <a:ext cx="3497682" cy="3384621"/>
          </a:xfrm>
          <a:prstGeom prst="donut">
            <a:avLst>
              <a:gd name="adj" fmla="val 6123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DB27D2-225C-67CC-35DC-0A4EB8425D34}"/>
              </a:ext>
            </a:extLst>
          </p:cNvPr>
          <p:cNvSpPr>
            <a:spLocks noChangeAspect="1"/>
          </p:cNvSpPr>
          <p:nvPr userDrawn="1"/>
        </p:nvSpPr>
        <p:spPr>
          <a:xfrm>
            <a:off x="62390" y="4994705"/>
            <a:ext cx="3679350" cy="3679350"/>
          </a:xfrm>
          <a:prstGeom prst="ellipse">
            <a:avLst/>
          </a:prstGeom>
          <a:noFill/>
          <a:ln w="25400" cap="sq" cmpd="sng">
            <a:solidFill>
              <a:schemeClr val="bg1">
                <a:alpha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D4A7DA-CCB3-4555-A88E-C6080EF4411C}"/>
              </a:ext>
            </a:extLst>
          </p:cNvPr>
          <p:cNvSpPr/>
          <p:nvPr userDrawn="1"/>
        </p:nvSpPr>
        <p:spPr>
          <a:xfrm>
            <a:off x="602780" y="5535095"/>
            <a:ext cx="2598571" cy="2598571"/>
          </a:xfrm>
          <a:prstGeom prst="ellipse">
            <a:avLst/>
          </a:prstGeom>
          <a:noFill/>
          <a:ln w="60325" cap="rnd">
            <a:solidFill>
              <a:schemeClr val="bg1">
                <a:alpha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3ED961-13C6-6505-3399-7055B32120CD}"/>
              </a:ext>
            </a:extLst>
          </p:cNvPr>
          <p:cNvSpPr/>
          <p:nvPr userDrawn="1"/>
        </p:nvSpPr>
        <p:spPr>
          <a:xfrm>
            <a:off x="1689340" y="6621655"/>
            <a:ext cx="425450" cy="4254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3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6641D-A67F-E28C-781B-F048192004F5}"/>
              </a:ext>
            </a:extLst>
          </p:cNvPr>
          <p:cNvGrpSpPr/>
          <p:nvPr userDrawn="1"/>
        </p:nvGrpSpPr>
        <p:grpSpPr>
          <a:xfrm rot="6327995">
            <a:off x="751679" y="5683994"/>
            <a:ext cx="2300772" cy="2300772"/>
            <a:chOff x="6813550" y="1405066"/>
            <a:chExt cx="2300772" cy="230077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91FFF6-2B12-91F8-63EB-6586AFB3C06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B1B44CD0-B1E8-F475-E491-27D3B6C5A206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D0A27C-ECF1-D76F-875E-2F6E028738B5}"/>
              </a:ext>
            </a:extLst>
          </p:cNvPr>
          <p:cNvGrpSpPr/>
          <p:nvPr userDrawn="1"/>
        </p:nvGrpSpPr>
        <p:grpSpPr>
          <a:xfrm rot="11712896">
            <a:off x="751679" y="5683994"/>
            <a:ext cx="2300772" cy="2300772"/>
            <a:chOff x="6813550" y="1405066"/>
            <a:chExt cx="2300772" cy="230077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9B8D17-3322-65E6-65A7-9CDC7AD5E5C9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B2BDA8AF-81EE-7322-F1C5-6EFDE467E59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3DBB13-20DA-94E8-8488-8F29948A7C72}"/>
              </a:ext>
            </a:extLst>
          </p:cNvPr>
          <p:cNvGrpSpPr/>
          <p:nvPr userDrawn="1"/>
        </p:nvGrpSpPr>
        <p:grpSpPr>
          <a:xfrm rot="8481903">
            <a:off x="982228" y="5914543"/>
            <a:ext cx="1839675" cy="1839675"/>
            <a:chOff x="6813550" y="1405066"/>
            <a:chExt cx="2300772" cy="230077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AD25729-EB34-8A99-9B4D-FFA3196509B8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6147ECAB-D2AC-197D-FE79-0FC91681EF44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D35AFFA1-6CDA-68DC-3D5E-F5843E23A343}"/>
              </a:ext>
            </a:extLst>
          </p:cNvPr>
          <p:cNvSpPr/>
          <p:nvPr userDrawn="1"/>
        </p:nvSpPr>
        <p:spPr>
          <a:xfrm>
            <a:off x="0" y="68976"/>
            <a:ext cx="12192000" cy="6174197"/>
          </a:xfrm>
          <a:custGeom>
            <a:avLst/>
            <a:gdLst>
              <a:gd name="connsiteX0" fmla="*/ 0 w 12192000"/>
              <a:gd name="connsiteY0" fmla="*/ 0 h 6174197"/>
              <a:gd name="connsiteX1" fmla="*/ 12192000 w 12192000"/>
              <a:gd name="connsiteY1" fmla="*/ 0 h 6174197"/>
              <a:gd name="connsiteX2" fmla="*/ 12192000 w 12192000"/>
              <a:gd name="connsiteY2" fmla="*/ 6174197 h 6174197"/>
              <a:gd name="connsiteX3" fmla="*/ 0 w 12192000"/>
              <a:gd name="connsiteY3" fmla="*/ 6174197 h 617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74197">
                <a:moveTo>
                  <a:pt x="0" y="0"/>
                </a:moveTo>
                <a:lnTo>
                  <a:pt x="12192000" y="0"/>
                </a:lnTo>
                <a:lnTo>
                  <a:pt x="12192000" y="6174197"/>
                </a:lnTo>
                <a:lnTo>
                  <a:pt x="0" y="6174197"/>
                </a:lnTo>
                <a:close/>
              </a:path>
            </a:pathLst>
          </a:custGeom>
          <a:solidFill>
            <a:srgbClr val="8B3F97"/>
          </a:solidFill>
          <a:ln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DF1B33D-3815-35FA-E233-B4C6441678B7}"/>
              </a:ext>
            </a:extLst>
          </p:cNvPr>
          <p:cNvSpPr/>
          <p:nvPr userDrawn="1"/>
        </p:nvSpPr>
        <p:spPr>
          <a:xfrm rot="21346984" flipH="1">
            <a:off x="-264663" y="-433934"/>
            <a:ext cx="12645126" cy="6593182"/>
          </a:xfrm>
          <a:custGeom>
            <a:avLst/>
            <a:gdLst>
              <a:gd name="connsiteX0" fmla="*/ 0 w 12645126"/>
              <a:gd name="connsiteY0" fmla="*/ 896513 h 6593182"/>
              <a:gd name="connsiteX1" fmla="*/ 12158994 w 12645126"/>
              <a:gd name="connsiteY1" fmla="*/ 0 h 6593182"/>
              <a:gd name="connsiteX2" fmla="*/ 12645126 w 12645126"/>
              <a:gd name="connsiteY2" fmla="*/ 6593182 h 6593182"/>
              <a:gd name="connsiteX3" fmla="*/ 420030 w 12645126"/>
              <a:gd name="connsiteY3" fmla="*/ 6593182 h 65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5126" h="6593182">
                <a:moveTo>
                  <a:pt x="0" y="896513"/>
                </a:moveTo>
                <a:lnTo>
                  <a:pt x="12158994" y="0"/>
                </a:lnTo>
                <a:lnTo>
                  <a:pt x="12645126" y="6593182"/>
                </a:lnTo>
                <a:lnTo>
                  <a:pt x="420030" y="659318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B39A4-B55F-6CD0-F71D-8260FACF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1CE7-2F5E-12A0-8478-174CCF7D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5682"/>
          </a:xfrm>
        </p:spPr>
        <p:txBody>
          <a:bodyPr/>
          <a:lstStyle>
            <a:lvl1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91095194-DDBE-8546-70D9-E68E35FCC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841" y="6312089"/>
            <a:ext cx="1770959" cy="4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4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rgbClr val="8B3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>
            <a:extLst>
              <a:ext uri="{FF2B5EF4-FFF2-40B4-BE49-F238E27FC236}">
                <a16:creationId xmlns:a16="http://schemas.microsoft.com/office/drawing/2014/main" id="{986A4580-A4D6-8621-2745-5FE0F99834F7}"/>
              </a:ext>
            </a:extLst>
          </p:cNvPr>
          <p:cNvSpPr/>
          <p:nvPr userDrawn="1"/>
        </p:nvSpPr>
        <p:spPr>
          <a:xfrm>
            <a:off x="1170857" y="6103172"/>
            <a:ext cx="1462417" cy="1462417"/>
          </a:xfrm>
          <a:prstGeom prst="donut">
            <a:avLst>
              <a:gd name="adj" fmla="val 20457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5E656629-16ED-7C30-527E-439AA167AA07}"/>
              </a:ext>
            </a:extLst>
          </p:cNvPr>
          <p:cNvSpPr/>
          <p:nvPr userDrawn="1"/>
        </p:nvSpPr>
        <p:spPr>
          <a:xfrm>
            <a:off x="153224" y="5142070"/>
            <a:ext cx="3497682" cy="3384621"/>
          </a:xfrm>
          <a:prstGeom prst="donut">
            <a:avLst>
              <a:gd name="adj" fmla="val 6123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DB27D2-225C-67CC-35DC-0A4EB8425D34}"/>
              </a:ext>
            </a:extLst>
          </p:cNvPr>
          <p:cNvSpPr>
            <a:spLocks noChangeAspect="1"/>
          </p:cNvSpPr>
          <p:nvPr userDrawn="1"/>
        </p:nvSpPr>
        <p:spPr>
          <a:xfrm>
            <a:off x="62390" y="4994705"/>
            <a:ext cx="3679350" cy="3679350"/>
          </a:xfrm>
          <a:prstGeom prst="ellipse">
            <a:avLst/>
          </a:prstGeom>
          <a:noFill/>
          <a:ln w="25400" cap="sq" cmpd="sng">
            <a:solidFill>
              <a:schemeClr val="bg1">
                <a:alpha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D4A7DA-CCB3-4555-A88E-C6080EF4411C}"/>
              </a:ext>
            </a:extLst>
          </p:cNvPr>
          <p:cNvSpPr/>
          <p:nvPr userDrawn="1"/>
        </p:nvSpPr>
        <p:spPr>
          <a:xfrm>
            <a:off x="602780" y="5535095"/>
            <a:ext cx="2598571" cy="2598571"/>
          </a:xfrm>
          <a:prstGeom prst="ellipse">
            <a:avLst/>
          </a:prstGeom>
          <a:noFill/>
          <a:ln w="60325" cap="rnd">
            <a:solidFill>
              <a:schemeClr val="bg1">
                <a:alpha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3ED961-13C6-6505-3399-7055B32120CD}"/>
              </a:ext>
            </a:extLst>
          </p:cNvPr>
          <p:cNvSpPr/>
          <p:nvPr userDrawn="1"/>
        </p:nvSpPr>
        <p:spPr>
          <a:xfrm>
            <a:off x="1689340" y="6621655"/>
            <a:ext cx="425450" cy="42545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3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6641D-A67F-E28C-781B-F048192004F5}"/>
              </a:ext>
            </a:extLst>
          </p:cNvPr>
          <p:cNvGrpSpPr/>
          <p:nvPr userDrawn="1"/>
        </p:nvGrpSpPr>
        <p:grpSpPr>
          <a:xfrm rot="6327995">
            <a:off x="751679" y="5683994"/>
            <a:ext cx="2300772" cy="2300772"/>
            <a:chOff x="6813550" y="1405066"/>
            <a:chExt cx="2300772" cy="230077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91FFF6-2B12-91F8-63EB-6586AFB3C06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B1B44CD0-B1E8-F475-E491-27D3B6C5A206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D0A27C-ECF1-D76F-875E-2F6E028738B5}"/>
              </a:ext>
            </a:extLst>
          </p:cNvPr>
          <p:cNvGrpSpPr/>
          <p:nvPr userDrawn="1"/>
        </p:nvGrpSpPr>
        <p:grpSpPr>
          <a:xfrm rot="11712896">
            <a:off x="751679" y="5683994"/>
            <a:ext cx="2300772" cy="2300772"/>
            <a:chOff x="6813550" y="1405066"/>
            <a:chExt cx="2300772" cy="230077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9B8D17-3322-65E6-65A7-9CDC7AD5E5C9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B2BDA8AF-81EE-7322-F1C5-6EFDE467E59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3DBB13-20DA-94E8-8488-8F29948A7C72}"/>
              </a:ext>
            </a:extLst>
          </p:cNvPr>
          <p:cNvGrpSpPr/>
          <p:nvPr userDrawn="1"/>
        </p:nvGrpSpPr>
        <p:grpSpPr>
          <a:xfrm rot="8481903">
            <a:off x="982228" y="5914543"/>
            <a:ext cx="1839675" cy="1839675"/>
            <a:chOff x="6813550" y="1405066"/>
            <a:chExt cx="2300772" cy="230077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AD25729-EB34-8A99-9B4D-FFA3196509B8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6147ECAB-D2AC-197D-FE79-0FC91681EF44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D35AFFA1-6CDA-68DC-3D5E-F5843E23A343}"/>
              </a:ext>
            </a:extLst>
          </p:cNvPr>
          <p:cNvSpPr/>
          <p:nvPr userDrawn="1"/>
        </p:nvSpPr>
        <p:spPr>
          <a:xfrm>
            <a:off x="0" y="1"/>
            <a:ext cx="12192000" cy="6174197"/>
          </a:xfrm>
          <a:custGeom>
            <a:avLst/>
            <a:gdLst>
              <a:gd name="connsiteX0" fmla="*/ 0 w 12192000"/>
              <a:gd name="connsiteY0" fmla="*/ 0 h 6174197"/>
              <a:gd name="connsiteX1" fmla="*/ 12192000 w 12192000"/>
              <a:gd name="connsiteY1" fmla="*/ 0 h 6174197"/>
              <a:gd name="connsiteX2" fmla="*/ 12192000 w 12192000"/>
              <a:gd name="connsiteY2" fmla="*/ 6174197 h 6174197"/>
              <a:gd name="connsiteX3" fmla="*/ 0 w 12192000"/>
              <a:gd name="connsiteY3" fmla="*/ 6174197 h 617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74197">
                <a:moveTo>
                  <a:pt x="0" y="0"/>
                </a:moveTo>
                <a:lnTo>
                  <a:pt x="12192000" y="0"/>
                </a:lnTo>
                <a:lnTo>
                  <a:pt x="12192000" y="6174197"/>
                </a:lnTo>
                <a:lnTo>
                  <a:pt x="0" y="6174197"/>
                </a:lnTo>
                <a:close/>
              </a:path>
            </a:pathLst>
          </a:custGeom>
          <a:solidFill>
            <a:srgbClr val="5E3DA1"/>
          </a:solidFill>
          <a:ln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DF1B33D-3815-35FA-E233-B4C6441678B7}"/>
              </a:ext>
            </a:extLst>
          </p:cNvPr>
          <p:cNvSpPr/>
          <p:nvPr userDrawn="1"/>
        </p:nvSpPr>
        <p:spPr>
          <a:xfrm rot="21346984" flipH="1">
            <a:off x="-264663" y="-433934"/>
            <a:ext cx="12645126" cy="6593182"/>
          </a:xfrm>
          <a:custGeom>
            <a:avLst/>
            <a:gdLst>
              <a:gd name="connsiteX0" fmla="*/ 0 w 12645126"/>
              <a:gd name="connsiteY0" fmla="*/ 896513 h 6593182"/>
              <a:gd name="connsiteX1" fmla="*/ 12158994 w 12645126"/>
              <a:gd name="connsiteY1" fmla="*/ 0 h 6593182"/>
              <a:gd name="connsiteX2" fmla="*/ 12645126 w 12645126"/>
              <a:gd name="connsiteY2" fmla="*/ 6593182 h 6593182"/>
              <a:gd name="connsiteX3" fmla="*/ 420030 w 12645126"/>
              <a:gd name="connsiteY3" fmla="*/ 6593182 h 659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5126" h="6593182">
                <a:moveTo>
                  <a:pt x="0" y="896513"/>
                </a:moveTo>
                <a:lnTo>
                  <a:pt x="12158994" y="0"/>
                </a:lnTo>
                <a:lnTo>
                  <a:pt x="12645126" y="6593182"/>
                </a:lnTo>
                <a:lnTo>
                  <a:pt x="420030" y="659318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B39A4-B55F-6CD0-F71D-8260FACF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51CE7-2F5E-12A0-8478-174CCF7DF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5682"/>
          </a:xfrm>
        </p:spPr>
        <p:txBody>
          <a:bodyPr/>
          <a:lstStyle>
            <a:lvl1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algn="r" rtl="1">
              <a:buClr>
                <a:srgbClr val="5E3DA1"/>
              </a:buClr>
              <a:defRPr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pic>
        <p:nvPicPr>
          <p:cNvPr id="5" name="גרפיקה 4">
            <a:extLst>
              <a:ext uri="{FF2B5EF4-FFF2-40B4-BE49-F238E27FC236}">
                <a16:creationId xmlns:a16="http://schemas.microsoft.com/office/drawing/2014/main" id="{F01CE2DA-1FD5-EEC6-406F-CD7EB0DE2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841" y="6312089"/>
            <a:ext cx="1770959" cy="4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4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nut 16">
            <a:extLst>
              <a:ext uri="{FF2B5EF4-FFF2-40B4-BE49-F238E27FC236}">
                <a16:creationId xmlns:a16="http://schemas.microsoft.com/office/drawing/2014/main" id="{B2AC8E0B-DF8C-62BE-BD1E-0A6F68F5AB46}"/>
              </a:ext>
            </a:extLst>
          </p:cNvPr>
          <p:cNvSpPr/>
          <p:nvPr userDrawn="1"/>
        </p:nvSpPr>
        <p:spPr>
          <a:xfrm>
            <a:off x="-578168" y="5524493"/>
            <a:ext cx="1925443" cy="1925443"/>
          </a:xfrm>
          <a:prstGeom prst="donut">
            <a:avLst>
              <a:gd name="adj" fmla="val 20457"/>
            </a:avLst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639473D4-12EF-ADC4-448B-37409F953A3D}"/>
              </a:ext>
            </a:extLst>
          </p:cNvPr>
          <p:cNvSpPr/>
          <p:nvPr userDrawn="1"/>
        </p:nvSpPr>
        <p:spPr>
          <a:xfrm>
            <a:off x="-1918000" y="4259090"/>
            <a:ext cx="4605107" cy="4456249"/>
          </a:xfrm>
          <a:prstGeom prst="donut">
            <a:avLst>
              <a:gd name="adj" fmla="val 6123"/>
            </a:avLst>
          </a:prstGeom>
          <a:solidFill>
            <a:schemeClr val="bg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E3CF46-1EFF-1074-E10F-B12A33CEB574}"/>
              </a:ext>
            </a:extLst>
          </p:cNvPr>
          <p:cNvSpPr>
            <a:spLocks noChangeAspect="1"/>
          </p:cNvSpPr>
          <p:nvPr userDrawn="1"/>
        </p:nvSpPr>
        <p:spPr>
          <a:xfrm>
            <a:off x="-2037594" y="4065067"/>
            <a:ext cx="4844294" cy="4844294"/>
          </a:xfrm>
          <a:prstGeom prst="ellipse">
            <a:avLst/>
          </a:prstGeom>
          <a:noFill/>
          <a:ln w="25400" cap="sq" cmpd="sng">
            <a:solidFill>
              <a:schemeClr val="bg1">
                <a:lumMod val="75000"/>
                <a:alpha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55DB4B-965C-2A38-3D78-3254A74D532E}"/>
              </a:ext>
            </a:extLst>
          </p:cNvPr>
          <p:cNvSpPr/>
          <p:nvPr userDrawn="1"/>
        </p:nvSpPr>
        <p:spPr>
          <a:xfrm>
            <a:off x="-1326108" y="4776553"/>
            <a:ext cx="3421322" cy="3421322"/>
          </a:xfrm>
          <a:prstGeom prst="ellipse">
            <a:avLst/>
          </a:prstGeom>
          <a:noFill/>
          <a:ln w="60325" cap="rnd">
            <a:solidFill>
              <a:schemeClr val="bg1">
                <a:lumMod val="75000"/>
                <a:alpha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AA244A6-DC7E-F8BF-432E-5B42C67CA67F}"/>
              </a:ext>
            </a:extLst>
          </p:cNvPr>
          <p:cNvSpPr/>
          <p:nvPr userDrawn="1"/>
        </p:nvSpPr>
        <p:spPr>
          <a:xfrm>
            <a:off x="104476" y="6207137"/>
            <a:ext cx="560155" cy="560155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solidFill>
              <a:schemeClr val="bg1">
                <a:lumMod val="75000"/>
                <a:alpha val="3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B3F081-F572-2648-059B-94BB6C5B27B1}"/>
              </a:ext>
            </a:extLst>
          </p:cNvPr>
          <p:cNvGrpSpPr/>
          <p:nvPr userDrawn="1"/>
        </p:nvGrpSpPr>
        <p:grpSpPr>
          <a:xfrm rot="6327995">
            <a:off x="-1130064" y="4972597"/>
            <a:ext cx="3029235" cy="3029235"/>
            <a:chOff x="6813550" y="1405066"/>
            <a:chExt cx="2300772" cy="23007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A8A229-7912-9354-B324-FFD407AB3660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FBCA456D-58B6-ADF6-69FF-635C167C3297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52AC9E-123D-A67A-4839-F197DBE468A3}"/>
              </a:ext>
            </a:extLst>
          </p:cNvPr>
          <p:cNvGrpSpPr/>
          <p:nvPr userDrawn="1"/>
        </p:nvGrpSpPr>
        <p:grpSpPr>
          <a:xfrm rot="11712896">
            <a:off x="-1130064" y="4972597"/>
            <a:ext cx="3029235" cy="3029235"/>
            <a:chOff x="6813550" y="1405066"/>
            <a:chExt cx="2300772" cy="23007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4E41E6-B512-75A9-B858-B30FA0491D58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15ABA2E9-D138-9713-5A11-D53B9EC8591E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71B064-D53B-F902-1C4D-2A8B27B39FC0}"/>
              </a:ext>
            </a:extLst>
          </p:cNvPr>
          <p:cNvGrpSpPr/>
          <p:nvPr userDrawn="1"/>
        </p:nvGrpSpPr>
        <p:grpSpPr>
          <a:xfrm rot="8481903">
            <a:off x="-826521" y="5276140"/>
            <a:ext cx="2422148" cy="2422148"/>
            <a:chOff x="6813550" y="1405066"/>
            <a:chExt cx="2300772" cy="23007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C37FFB-4A78-4704-8ABF-816BE958A68B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E658315B-40D0-E6E6-2FA6-CBC146214799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5B39A032-726A-CF50-F2B5-8A47A0F5F240}"/>
              </a:ext>
            </a:extLst>
          </p:cNvPr>
          <p:cNvSpPr/>
          <p:nvPr userDrawn="1"/>
        </p:nvSpPr>
        <p:spPr>
          <a:xfrm rot="21374993">
            <a:off x="-91511" y="-1151315"/>
            <a:ext cx="12322874" cy="2394983"/>
          </a:xfrm>
          <a:custGeom>
            <a:avLst/>
            <a:gdLst>
              <a:gd name="connsiteX0" fmla="*/ 156980 w 12322874"/>
              <a:gd name="connsiteY0" fmla="*/ 0 h 2394983"/>
              <a:gd name="connsiteX1" fmla="*/ 12322874 w 12322874"/>
              <a:gd name="connsiteY1" fmla="*/ 797420 h 2394983"/>
              <a:gd name="connsiteX2" fmla="*/ 12218161 w 12322874"/>
              <a:gd name="connsiteY2" fmla="*/ 2394983 h 2394983"/>
              <a:gd name="connsiteX3" fmla="*/ 0 w 12322874"/>
              <a:gd name="connsiteY3" fmla="*/ 2394983 h 239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2874" h="2394983">
                <a:moveTo>
                  <a:pt x="156980" y="0"/>
                </a:moveTo>
                <a:lnTo>
                  <a:pt x="12322874" y="797420"/>
                </a:lnTo>
                <a:lnTo>
                  <a:pt x="12218161" y="2394983"/>
                </a:lnTo>
                <a:lnTo>
                  <a:pt x="0" y="2394983"/>
                </a:lnTo>
                <a:close/>
              </a:path>
            </a:pathLst>
          </a:custGeom>
          <a:solidFill>
            <a:srgbClr val="5E3DA1"/>
          </a:solidFill>
          <a:ln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C329ADC-9E5C-76CE-E3A8-CD5881ABDADD}"/>
              </a:ext>
            </a:extLst>
          </p:cNvPr>
          <p:cNvSpPr/>
          <p:nvPr userDrawn="1"/>
        </p:nvSpPr>
        <p:spPr>
          <a:xfrm rot="455761">
            <a:off x="-9189" y="-1543539"/>
            <a:ext cx="12423423" cy="2537621"/>
          </a:xfrm>
          <a:custGeom>
            <a:avLst/>
            <a:gdLst>
              <a:gd name="connsiteX0" fmla="*/ 0 w 12423423"/>
              <a:gd name="connsiteY0" fmla="*/ 1611630 h 2537621"/>
              <a:gd name="connsiteX1" fmla="*/ 12085011 w 12423423"/>
              <a:gd name="connsiteY1" fmla="*/ 0 h 2537621"/>
              <a:gd name="connsiteX2" fmla="*/ 12423423 w 12423423"/>
              <a:gd name="connsiteY2" fmla="*/ 2537621 h 2537621"/>
              <a:gd name="connsiteX3" fmla="*/ 123488 w 12423423"/>
              <a:gd name="connsiteY3" fmla="*/ 2537621 h 253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3423" h="2537621">
                <a:moveTo>
                  <a:pt x="0" y="1611630"/>
                </a:moveTo>
                <a:lnTo>
                  <a:pt x="12085011" y="0"/>
                </a:lnTo>
                <a:lnTo>
                  <a:pt x="12423423" y="2537621"/>
                </a:lnTo>
                <a:lnTo>
                  <a:pt x="123488" y="2537621"/>
                </a:lnTo>
                <a:close/>
              </a:path>
            </a:pathLst>
          </a:custGeom>
          <a:solidFill>
            <a:srgbClr val="8B3F97"/>
          </a:solidFill>
          <a:ln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4E5FC-44D8-38A4-1707-2359FBA7A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00124"/>
            <a:ext cx="10515600" cy="2162351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1425A-BE69-5DE2-CB8E-B1DBBCB53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06496"/>
          </a:xfrm>
        </p:spPr>
        <p:txBody>
          <a:bodyPr/>
          <a:lstStyle>
            <a:lvl1pPr marL="0" indent="0" algn="ct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7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4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nut 21">
            <a:extLst>
              <a:ext uri="{FF2B5EF4-FFF2-40B4-BE49-F238E27FC236}">
                <a16:creationId xmlns:a16="http://schemas.microsoft.com/office/drawing/2014/main" id="{F402ADA7-7650-F1B9-A9CD-10A4F828E7D8}"/>
              </a:ext>
            </a:extLst>
          </p:cNvPr>
          <p:cNvSpPr/>
          <p:nvPr userDrawn="1"/>
        </p:nvSpPr>
        <p:spPr>
          <a:xfrm>
            <a:off x="11074661" y="4565857"/>
            <a:ext cx="1925443" cy="1925443"/>
          </a:xfrm>
          <a:prstGeom prst="donut">
            <a:avLst>
              <a:gd name="adj" fmla="val 20457"/>
            </a:avLst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DFF50875-638F-EF15-E635-F08D9D03C717}"/>
              </a:ext>
            </a:extLst>
          </p:cNvPr>
          <p:cNvSpPr/>
          <p:nvPr userDrawn="1"/>
        </p:nvSpPr>
        <p:spPr>
          <a:xfrm>
            <a:off x="9734829" y="3300454"/>
            <a:ext cx="4605107" cy="4456249"/>
          </a:xfrm>
          <a:prstGeom prst="donut">
            <a:avLst>
              <a:gd name="adj" fmla="val 6123"/>
            </a:avLst>
          </a:prstGeom>
          <a:solidFill>
            <a:schemeClr val="bg1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5391B0-758A-3C00-7295-9A15A04B4C95}"/>
              </a:ext>
            </a:extLst>
          </p:cNvPr>
          <p:cNvSpPr>
            <a:spLocks noChangeAspect="1"/>
          </p:cNvSpPr>
          <p:nvPr userDrawn="1"/>
        </p:nvSpPr>
        <p:spPr>
          <a:xfrm>
            <a:off x="9615235" y="3106431"/>
            <a:ext cx="4844294" cy="4844294"/>
          </a:xfrm>
          <a:prstGeom prst="ellipse">
            <a:avLst/>
          </a:prstGeom>
          <a:noFill/>
          <a:ln w="25400" cap="sq" cmpd="sng">
            <a:solidFill>
              <a:schemeClr val="bg1">
                <a:lumMod val="75000"/>
                <a:alpha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4A0CB2D-2AC9-C8F0-F62A-D77B4EF261F3}"/>
              </a:ext>
            </a:extLst>
          </p:cNvPr>
          <p:cNvSpPr/>
          <p:nvPr userDrawn="1"/>
        </p:nvSpPr>
        <p:spPr>
          <a:xfrm>
            <a:off x="10326721" y="3817917"/>
            <a:ext cx="3421322" cy="3421322"/>
          </a:xfrm>
          <a:prstGeom prst="ellipse">
            <a:avLst/>
          </a:prstGeom>
          <a:noFill/>
          <a:ln w="60325" cap="rnd">
            <a:solidFill>
              <a:schemeClr val="bg1">
                <a:lumMod val="75000"/>
                <a:alpha val="1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EF74CA-3905-550A-88C5-59E531E42DE6}"/>
              </a:ext>
            </a:extLst>
          </p:cNvPr>
          <p:cNvSpPr/>
          <p:nvPr userDrawn="1"/>
        </p:nvSpPr>
        <p:spPr>
          <a:xfrm>
            <a:off x="11757305" y="5248501"/>
            <a:ext cx="560155" cy="560155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solidFill>
              <a:schemeClr val="bg1">
                <a:lumMod val="75000"/>
                <a:alpha val="3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18CCBA-63DE-159F-69E5-57B55E743F5B}"/>
              </a:ext>
            </a:extLst>
          </p:cNvPr>
          <p:cNvGrpSpPr/>
          <p:nvPr userDrawn="1"/>
        </p:nvGrpSpPr>
        <p:grpSpPr>
          <a:xfrm rot="6327995">
            <a:off x="10522765" y="4013961"/>
            <a:ext cx="3029235" cy="3029235"/>
            <a:chOff x="6813550" y="1405066"/>
            <a:chExt cx="2300772" cy="230077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2616409-63EB-F653-6A97-16D71DD9D454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9D24487C-0282-68E6-299E-47DF7005442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40E3A7-1A94-24E4-F7DE-EC3A3F0A75C6}"/>
              </a:ext>
            </a:extLst>
          </p:cNvPr>
          <p:cNvGrpSpPr/>
          <p:nvPr userDrawn="1"/>
        </p:nvGrpSpPr>
        <p:grpSpPr>
          <a:xfrm rot="11712896">
            <a:off x="10522765" y="4013961"/>
            <a:ext cx="3029235" cy="3029235"/>
            <a:chOff x="6813550" y="1405066"/>
            <a:chExt cx="2300772" cy="230077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659F592-FFDA-A612-7C1B-1CAA360E45B4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CB73E2EF-4C05-7261-392D-7049902240CF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B20716-D70D-10B9-EC4A-DAF3BA56F0AE}"/>
              </a:ext>
            </a:extLst>
          </p:cNvPr>
          <p:cNvGrpSpPr/>
          <p:nvPr userDrawn="1"/>
        </p:nvGrpSpPr>
        <p:grpSpPr>
          <a:xfrm rot="8481903">
            <a:off x="10826308" y="4317504"/>
            <a:ext cx="2422148" cy="2422148"/>
            <a:chOff x="6813550" y="1405066"/>
            <a:chExt cx="2300772" cy="230077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7041DD3-A98A-5A98-0708-2676FEFBEC2E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7344AD34-5D42-CCCA-3654-28DEC69D3186}"/>
                </a:ext>
              </a:extLst>
            </p:cNvPr>
            <p:cNvSpPr/>
            <p:nvPr userDrawn="1"/>
          </p:nvSpPr>
          <p:spPr>
            <a:xfrm>
              <a:off x="6813550" y="1405066"/>
              <a:ext cx="2300772" cy="2300772"/>
            </a:xfrm>
            <a:prstGeom prst="blockArc">
              <a:avLst>
                <a:gd name="adj1" fmla="val 10800000"/>
                <a:gd name="adj2" fmla="val 12182935"/>
                <a:gd name="adj3" fmla="val 4884"/>
              </a:avLst>
            </a:prstGeom>
            <a:solidFill>
              <a:schemeClr val="bg1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338B1793-37AA-6F2F-0ED4-FBB107F7CC7C}"/>
              </a:ext>
            </a:extLst>
          </p:cNvPr>
          <p:cNvSpPr/>
          <p:nvPr userDrawn="1"/>
        </p:nvSpPr>
        <p:spPr>
          <a:xfrm rot="299528">
            <a:off x="-285220" y="-289060"/>
            <a:ext cx="6321728" cy="7384190"/>
          </a:xfrm>
          <a:custGeom>
            <a:avLst/>
            <a:gdLst>
              <a:gd name="connsiteX0" fmla="*/ 0 w 6321728"/>
              <a:gd name="connsiteY0" fmla="*/ 552204 h 7384190"/>
              <a:gd name="connsiteX1" fmla="*/ 6321728 w 6321728"/>
              <a:gd name="connsiteY1" fmla="*/ 0 h 7384190"/>
              <a:gd name="connsiteX2" fmla="*/ 6321728 w 6321728"/>
              <a:gd name="connsiteY2" fmla="*/ 6884113 h 7384190"/>
              <a:gd name="connsiteX3" fmla="*/ 596776 w 6321728"/>
              <a:gd name="connsiteY3" fmla="*/ 7384190 h 738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1728" h="7384190">
                <a:moveTo>
                  <a:pt x="0" y="552204"/>
                </a:moveTo>
                <a:lnTo>
                  <a:pt x="6321728" y="0"/>
                </a:lnTo>
                <a:lnTo>
                  <a:pt x="6321728" y="6884113"/>
                </a:lnTo>
                <a:lnTo>
                  <a:pt x="596776" y="7384190"/>
                </a:lnTo>
                <a:close/>
              </a:path>
            </a:pathLst>
          </a:custGeom>
          <a:solidFill>
            <a:srgbClr val="5E3DA1"/>
          </a:solidFill>
          <a:ln>
            <a:noFill/>
          </a:ln>
          <a:effectLst>
            <a:outerShdw blurRad="101600" dist="508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A1ED3-0D45-F393-30C9-4A761947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505510"/>
            <a:ext cx="5157787" cy="823912"/>
          </a:xfrm>
        </p:spPr>
        <p:txBody>
          <a:bodyPr anchor="b"/>
          <a:lstStyle>
            <a:lvl1pPr marL="0" indent="0" algn="r" rtl="1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D7-FF1C-5476-7D8B-91F8FA1F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88" y="1329422"/>
            <a:ext cx="5157787" cy="3966420"/>
          </a:xfrm>
        </p:spPr>
        <p:txBody>
          <a:bodyPr/>
          <a:lstStyle>
            <a:lvl1pPr algn="r" rtl="1">
              <a:buClr>
                <a:srgbClr val="5E3DA1"/>
              </a:buClr>
              <a:defRPr>
                <a:solidFill>
                  <a:schemeClr val="bg1"/>
                </a:solidFill>
              </a:defRPr>
            </a:lvl1pPr>
            <a:lvl2pPr algn="r" rtl="1">
              <a:buClr>
                <a:srgbClr val="5E3DA1"/>
              </a:buClr>
              <a:defRPr>
                <a:solidFill>
                  <a:schemeClr val="bg1"/>
                </a:solidFill>
              </a:defRPr>
            </a:lvl2pPr>
            <a:lvl3pPr algn="r" rtl="1">
              <a:buClr>
                <a:srgbClr val="5E3DA1"/>
              </a:buClr>
              <a:defRPr>
                <a:solidFill>
                  <a:schemeClr val="bg1"/>
                </a:solidFill>
              </a:defRPr>
            </a:lvl3pPr>
            <a:lvl4pPr algn="r" rtl="1">
              <a:buClr>
                <a:srgbClr val="5E3DA1"/>
              </a:buClr>
              <a:defRPr>
                <a:solidFill>
                  <a:schemeClr val="bg1"/>
                </a:solidFill>
              </a:defRPr>
            </a:lvl4pPr>
            <a:lvl5pPr algn="r" rtl="1">
              <a:buClr>
                <a:srgbClr val="5E3DA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99FE1-9B30-3DD2-0CE7-F6A51EA60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1600" y="505510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C5D93-E038-18E4-7FD4-95EB41469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1600" y="1329421"/>
            <a:ext cx="5183188" cy="3966421"/>
          </a:xfrm>
        </p:spPr>
        <p:txBody>
          <a:bodyPr/>
          <a:lstStyle>
            <a:lvl1pPr algn="r" rtl="1">
              <a:buClr>
                <a:srgbClr val="5E3DA1"/>
              </a:buClr>
              <a:defRPr/>
            </a:lvl1pPr>
            <a:lvl2pPr algn="r" rtl="1">
              <a:buClr>
                <a:srgbClr val="5E3DA1"/>
              </a:buClr>
              <a:defRPr/>
            </a:lvl2pPr>
            <a:lvl3pPr algn="r" rtl="1">
              <a:buClr>
                <a:srgbClr val="5E3DA1"/>
              </a:buClr>
              <a:defRPr/>
            </a:lvl3pPr>
            <a:lvl4pPr algn="r" rtl="1">
              <a:buClr>
                <a:srgbClr val="5E3DA1"/>
              </a:buClr>
              <a:defRPr/>
            </a:lvl4pPr>
            <a:lvl5pPr algn="r" rtl="1">
              <a:buClr>
                <a:srgbClr val="5E3DA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3F5A3B3-781D-E3B6-2A52-AC4D02B7AE4E}"/>
              </a:ext>
            </a:extLst>
          </p:cNvPr>
          <p:cNvSpPr/>
          <p:nvPr userDrawn="1"/>
        </p:nvSpPr>
        <p:spPr>
          <a:xfrm rot="21398796">
            <a:off x="0" y="5965974"/>
            <a:ext cx="12245731" cy="1273265"/>
          </a:xfrm>
          <a:custGeom>
            <a:avLst/>
            <a:gdLst>
              <a:gd name="connsiteX0" fmla="*/ 12245731 w 12245731"/>
              <a:gd name="connsiteY0" fmla="*/ 0 h 1273265"/>
              <a:gd name="connsiteX1" fmla="*/ 12171124 w 12245731"/>
              <a:gd name="connsiteY1" fmla="*/ 1273265 h 1273265"/>
              <a:gd name="connsiteX2" fmla="*/ 0 w 12245731"/>
              <a:gd name="connsiteY2" fmla="*/ 560101 h 1273265"/>
              <a:gd name="connsiteX3" fmla="*/ 32819 w 12245731"/>
              <a:gd name="connsiteY3" fmla="*/ 0 h 127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5731" h="1273265">
                <a:moveTo>
                  <a:pt x="12245731" y="0"/>
                </a:moveTo>
                <a:lnTo>
                  <a:pt x="12171124" y="1273265"/>
                </a:lnTo>
                <a:lnTo>
                  <a:pt x="0" y="560101"/>
                </a:lnTo>
                <a:lnTo>
                  <a:pt x="32819" y="0"/>
                </a:lnTo>
                <a:close/>
              </a:path>
            </a:pathLst>
          </a:custGeom>
          <a:solidFill>
            <a:srgbClr val="8B3F97"/>
          </a:solidFill>
          <a:ln>
            <a:noFill/>
          </a:ln>
          <a:effectLst>
            <a:outerShdw blurRad="88900" dist="508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ctr" defTabSz="914400" rtl="1" eaLnBrk="1" latinLnBrk="0" hangingPunct="1"/>
            <a:endParaRPr lang="en-IL"/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29A14477-4A57-8662-D33B-7362E5B24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2841" y="6312089"/>
            <a:ext cx="1770959" cy="4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4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30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124C-DCE6-BB4E-8F8B-653B54F3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54769-BA8B-8A4C-8214-6FF977B3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7F96-2499-4146-B038-E3E012AA06E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318FC-C29F-5D49-B213-D04A8C35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19897-E50F-0243-ACDD-FFFE807D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159B-6742-1C41-998C-9B47EBC2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77760-9851-96DC-AB43-E41F5A8D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61CDF-1A03-7EB9-A8EF-0ED471F01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463AA-1132-2158-E821-4C3C2FA14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8E81-23F5-624F-9C9A-31F69B7C7BFF}" type="datetimeFigureOut">
              <a:rPr lang="en-IL" smtClean="0"/>
              <a:t>26/03/2024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3C44-5422-A265-B83B-3CAD854B9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F2702-5833-5357-4649-74B69F009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6EFE-60B3-0F4E-AB99-8475BF8ED2AA}" type="slidenum">
              <a:rPr lang="en-IL" smtClean="0"/>
              <a:t>‹#›</a:t>
            </a:fld>
            <a:endParaRPr lang="en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8B636F07-EAA4-4A97-19A1-D119871584A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30262" y="5958238"/>
            <a:ext cx="2737091" cy="6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3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3" r:id="rId6"/>
    <p:sldLayoutId id="214748365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E3DA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E3DA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E3DA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E3D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E3D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eyda.education.gov.il/bagmgr/default.html#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ort.org.i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campus.ort.org.il/course/view.php?id=632" TargetMode="External"/><Relationship Id="rId4" Type="http://schemas.openxmlformats.org/officeDocument/2006/relationships/hyperlink" Target="https://campus.ort.org.il/course/view.php?id=45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64C7-F06B-264E-8A90-840D62F8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2368" y="1246733"/>
            <a:ext cx="6835269" cy="2507225"/>
          </a:xfrm>
        </p:spPr>
        <p:txBody>
          <a:bodyPr>
            <a:normAutofit fontScale="90000"/>
          </a:bodyPr>
          <a:lstStyle/>
          <a:p>
            <a:r>
              <a:rPr lang="he-IL" sz="6700" b="1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מפגש </a:t>
            </a:r>
            <a:r>
              <a:rPr lang="he-IL" sz="6700" b="1" spc="-50" dirty="0">
                <a:latin typeface="Calibri" panose="020F0502020204030204" pitchFamily="34" charset="0"/>
                <a:cs typeface="Calibri" panose="020F0502020204030204" pitchFamily="34" charset="0"/>
              </a:rPr>
              <a:t>הכנה </a:t>
            </a:r>
            <a:r>
              <a:rPr lang="he-IL" sz="6700" b="1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לבגרות </a:t>
            </a:r>
            <a:r>
              <a:rPr lang="he-IL" sz="6700" b="1" spc="-50" dirty="0" smtClean="0">
                <a:latin typeface="Calibri" panose="020F0502020204030204" pitchFamily="34" charset="0"/>
                <a:cs typeface="Calibri" panose="020F0502020204030204" pitchFamily="34" charset="0"/>
              </a:rPr>
              <a:t>בתנ"ך</a:t>
            </a:r>
            <a:br>
              <a:rPr lang="he-IL" sz="6700" b="1" spc="-5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5300" b="1" spc="-50" dirty="0" smtClean="0">
                <a:solidFill>
                  <a:srgbClr val="D6D6D6"/>
                </a:solidFill>
              </a:rPr>
              <a:t>(</a:t>
            </a:r>
            <a:r>
              <a:rPr lang="he-IL" sz="5300" b="1" spc="-50" dirty="0" smtClean="0">
                <a:solidFill>
                  <a:srgbClr val="D6D6D6"/>
                </a:solidFill>
              </a:rPr>
              <a:t>במתכונת חרבות ברזל)</a:t>
            </a:r>
            <a:endParaRPr lang="en-US" sz="3600" dirty="0">
              <a:solidFill>
                <a:srgbClr val="D6D6D6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602901" y="5740121"/>
            <a:ext cx="8492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buClr>
                <a:srgbClr val="DB1082"/>
              </a:buClr>
              <a:buSzPct val="100000"/>
            </a:pPr>
            <a:r>
              <a:rPr lang="he-IL" sz="2800" b="1" cap="all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anose="020F0502020204030204" pitchFamily="34" charset="0"/>
              </a:rPr>
              <a:t>ברוכים הבאים. עד שנתחיל הביאו כלי כתיבה, מחברת </a:t>
            </a:r>
            <a:r>
              <a:rPr lang="he-IL" sz="2800" b="1" cap="all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Calibri" panose="020F0502020204030204" pitchFamily="34" charset="0"/>
              </a:rPr>
              <a:t>ותנ"ך.</a:t>
            </a:r>
            <a:endParaRPr lang="he-IL" sz="2800" b="1" cap="all" spc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993" y="4074059"/>
            <a:ext cx="3757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dirty="0" smtClean="0">
                <a:solidFill>
                  <a:schemeClr val="bg1"/>
                </a:solidFill>
              </a:rPr>
              <a:t>מנחה: יאיר בקר</a:t>
            </a:r>
          </a:p>
          <a:p>
            <a:pPr algn="ctr" rtl="1"/>
            <a:r>
              <a:rPr lang="he-IL" sz="3200" dirty="0" smtClean="0">
                <a:solidFill>
                  <a:schemeClr val="bg1"/>
                </a:solidFill>
              </a:rPr>
              <a:t>חורף תשפ"ד </a:t>
            </a:r>
            <a:r>
              <a:rPr lang="he-IL" sz="2400" dirty="0" smtClean="0">
                <a:solidFill>
                  <a:schemeClr val="bg1"/>
                </a:solidFill>
              </a:rPr>
              <a:t>26.3.2024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9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6922C2-3FE3-48F9-BD53-CD90A95F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33855"/>
            <a:ext cx="10058400" cy="737378"/>
          </a:xfrm>
        </p:spPr>
        <p:txBody>
          <a:bodyPr/>
          <a:lstStyle/>
          <a:p>
            <a:r>
              <a:rPr lang="he-IL" b="1" dirty="0"/>
              <a:t>טיפ 2- רשימת ציוד 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CBBD3E-9961-4CA2-9D00-EE7FC9DE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33701"/>
            <a:ext cx="6702141" cy="3857582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e-IL" sz="2400" b="1" dirty="0" err="1">
                <a:solidFill>
                  <a:schemeClr val="tx1"/>
                </a:solidFill>
              </a:rPr>
              <a:t>תנ</a:t>
            </a:r>
            <a:r>
              <a:rPr lang="en-US" sz="2400" b="1" dirty="0">
                <a:solidFill>
                  <a:schemeClr val="tx1"/>
                </a:solidFill>
              </a:rPr>
              <a:t>"</a:t>
            </a:r>
            <a:r>
              <a:rPr lang="he-IL" sz="2400" b="1" dirty="0" smtClean="0">
                <a:solidFill>
                  <a:schemeClr val="tx1"/>
                </a:solidFill>
              </a:rPr>
              <a:t>ך- </a:t>
            </a:r>
            <a:r>
              <a:rPr lang="he-IL" sz="2400" dirty="0">
                <a:solidFill>
                  <a:schemeClr val="tx1"/>
                </a:solidFill>
              </a:rPr>
              <a:t>מלא בלי פירושים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- עדיף עם תוויות 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chemeClr val="tx1"/>
                </a:solidFill>
              </a:rPr>
              <a:t>שעון-</a:t>
            </a:r>
            <a:r>
              <a:rPr lang="he-IL" sz="2400" dirty="0" smtClean="0">
                <a:solidFill>
                  <a:schemeClr val="tx1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לתכנון זמן </a:t>
            </a:r>
            <a:r>
              <a:rPr lang="he-IL" sz="2000" dirty="0" smtClean="0">
                <a:solidFill>
                  <a:srgbClr val="D10B7C"/>
                </a:solidFill>
              </a:rPr>
              <a:t>(כי אסור להכניס פלאפון! 50</a:t>
            </a:r>
            <a:r>
              <a:rPr lang="he-IL" sz="2000" dirty="0" smtClean="0">
                <a:solidFill>
                  <a:srgbClr val="D10B7C"/>
                </a:solidFill>
              </a:rPr>
              <a:t>% ל2 השאלות בבראשית, 50% לשתי השאלות הנותרות)</a:t>
            </a:r>
            <a:endParaRPr lang="en-US" sz="2000" dirty="0">
              <a:solidFill>
                <a:srgbClr val="D10B7C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e-IL" sz="2400" b="1" dirty="0">
                <a:solidFill>
                  <a:schemeClr val="tx1"/>
                </a:solidFill>
              </a:rPr>
              <a:t>מרקרים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- </a:t>
            </a:r>
            <a:r>
              <a:rPr lang="he-IL" sz="2000" dirty="0">
                <a:solidFill>
                  <a:srgbClr val="D10B7C"/>
                </a:solidFill>
              </a:rPr>
              <a:t>לסמן את מילות השאלה בשאלות </a:t>
            </a:r>
            <a:r>
              <a:rPr lang="he-IL" sz="2000" dirty="0">
                <a:solidFill>
                  <a:srgbClr val="D10C7D"/>
                </a:solidFill>
              </a:rPr>
              <a:t>וכן את המילים החשובות </a:t>
            </a:r>
            <a:r>
              <a:rPr lang="he-IL" sz="2000" dirty="0" smtClean="0">
                <a:solidFill>
                  <a:srgbClr val="D10C7D"/>
                </a:solidFill>
              </a:rPr>
              <a:t>בתשובות </a:t>
            </a:r>
            <a:r>
              <a:rPr lang="he-IL" sz="2000" dirty="0">
                <a:solidFill>
                  <a:srgbClr val="D10C7D"/>
                </a:solidFill>
              </a:rPr>
              <a:t>שלכם </a:t>
            </a:r>
            <a:endParaRPr lang="en-US" sz="2400" dirty="0">
              <a:solidFill>
                <a:srgbClr val="D10C7D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e-IL" sz="2400" b="1" dirty="0" smtClean="0">
                <a:solidFill>
                  <a:schemeClr val="tx1"/>
                </a:solidFill>
              </a:rPr>
              <a:t>עיפרון-</a:t>
            </a:r>
            <a:r>
              <a:rPr lang="he-IL" sz="2400" dirty="0" smtClean="0">
                <a:solidFill>
                  <a:schemeClr val="tx1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לסמן בתנ"ך </a:t>
            </a:r>
            <a:r>
              <a:rPr lang="he-IL" sz="2400" dirty="0" smtClean="0">
                <a:solidFill>
                  <a:schemeClr val="tx1"/>
                </a:solidFill>
              </a:rPr>
              <a:t>ציטוט </a:t>
            </a:r>
            <a:r>
              <a:rPr lang="he-IL" sz="2400" dirty="0">
                <a:solidFill>
                  <a:schemeClr val="tx1"/>
                </a:solidFill>
              </a:rPr>
              <a:t>להעתקה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e-IL" sz="2400" b="1" dirty="0">
                <a:solidFill>
                  <a:schemeClr val="tx1"/>
                </a:solidFill>
              </a:rPr>
              <a:t>שני </a:t>
            </a:r>
            <a:r>
              <a:rPr lang="he-IL" sz="2400" b="1" dirty="0" smtClean="0">
                <a:solidFill>
                  <a:schemeClr val="tx1"/>
                </a:solidFill>
              </a:rPr>
              <a:t>עטים- </a:t>
            </a:r>
            <a:r>
              <a:rPr lang="he-IL" sz="2400" dirty="0">
                <a:solidFill>
                  <a:schemeClr val="tx1"/>
                </a:solidFill>
              </a:rPr>
              <a:t>לפחות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e-IL" sz="2400" b="1" dirty="0" err="1" smtClean="0">
                <a:solidFill>
                  <a:schemeClr val="tx1"/>
                </a:solidFill>
              </a:rPr>
              <a:t>סווטשירט</a:t>
            </a:r>
            <a:r>
              <a:rPr lang="he-IL" sz="2400" dirty="0" smtClean="0">
                <a:solidFill>
                  <a:schemeClr val="tx1"/>
                </a:solidFill>
              </a:rPr>
              <a:t>/מעיל/דובון </a:t>
            </a:r>
            <a:r>
              <a:rPr lang="en-IL" sz="2400" dirty="0" smtClean="0">
                <a:solidFill>
                  <a:schemeClr val="tx1"/>
                </a:solidFill>
              </a:rPr>
              <a:t>–</a:t>
            </a:r>
            <a:r>
              <a:rPr lang="he-IL" sz="2400" dirty="0" smtClean="0">
                <a:solidFill>
                  <a:schemeClr val="tx1"/>
                </a:solidFill>
              </a:rPr>
              <a:t> למזגן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e-IL" sz="2400" b="1" dirty="0" err="1" smtClean="0"/>
              <a:t>נישנוש</a:t>
            </a:r>
            <a:r>
              <a:rPr lang="he-IL" sz="2400" dirty="0" smtClean="0"/>
              <a:t> </a:t>
            </a:r>
            <a:r>
              <a:rPr lang="en-IL" sz="2400" dirty="0" smtClean="0"/>
              <a:t>–</a:t>
            </a:r>
            <a:r>
              <a:rPr lang="he-IL" sz="2400" dirty="0" smtClean="0"/>
              <a:t> גזר, יוגורט או מסטיק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he-IL" sz="2400" b="1" dirty="0">
                <a:solidFill>
                  <a:schemeClr val="tx1"/>
                </a:solidFill>
              </a:rPr>
              <a:t>אטמי </a:t>
            </a:r>
            <a:r>
              <a:rPr lang="he-IL" sz="2400" b="1" dirty="0" smtClean="0">
                <a:solidFill>
                  <a:schemeClr val="tx1"/>
                </a:solidFill>
              </a:rPr>
              <a:t>אוזניים - </a:t>
            </a:r>
            <a:r>
              <a:rPr lang="he-IL" sz="2400" dirty="0">
                <a:solidFill>
                  <a:schemeClr val="tx1"/>
                </a:solidFill>
              </a:rPr>
              <a:t>למקרה </a:t>
            </a:r>
            <a:r>
              <a:rPr lang="he-IL" sz="2400" dirty="0" smtClean="0">
                <a:solidFill>
                  <a:schemeClr val="tx1"/>
                </a:solidFill>
              </a:rPr>
              <a:t>שמישהו </a:t>
            </a:r>
            <a:r>
              <a:rPr lang="he-IL" sz="2400" dirty="0">
                <a:solidFill>
                  <a:schemeClr val="tx1"/>
                </a:solidFill>
              </a:rPr>
              <a:t>יאכל לכם באוזן גזר, יוגורט ומסטיק</a:t>
            </a:r>
          </a:p>
          <a:p>
            <a:pPr marL="0" indent="0">
              <a:buNone/>
            </a:pPr>
            <a:endParaRPr lang="he-IL" sz="2400" dirty="0">
              <a:solidFill>
                <a:schemeClr val="tx1"/>
              </a:solidFill>
            </a:endParaRPr>
          </a:p>
          <a:p>
            <a:endParaRPr lang="he-IL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0BB9D62-32C7-47E2-B245-7E8E47F7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252" y="2346709"/>
            <a:ext cx="3810000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8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B4BA8C-8755-4E80-8978-C30230D1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0586"/>
            <a:ext cx="10058400" cy="775499"/>
          </a:xfrm>
        </p:spPr>
        <p:txBody>
          <a:bodyPr/>
          <a:lstStyle/>
          <a:p>
            <a:r>
              <a:rPr lang="he-IL" b="1" dirty="0"/>
              <a:t>טיפ 3 </a:t>
            </a:r>
            <a:r>
              <a:rPr lang="en-US" b="1" dirty="0"/>
              <a:t>-</a:t>
            </a:r>
            <a:r>
              <a:rPr lang="he-IL" b="1" dirty="0"/>
              <a:t> עמידה בזמנים </a:t>
            </a:r>
            <a:r>
              <a:rPr lang="en-US" b="1" dirty="0"/>
              <a:t> -</a:t>
            </a:r>
            <a:r>
              <a:rPr lang="he-IL" b="1" dirty="0"/>
              <a:t>גדנ"ע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D2FEF8F-A90E-4A08-9F4B-A06DC26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2039832"/>
            <a:ext cx="8178770" cy="38575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tx1"/>
                </a:solidFill>
              </a:rPr>
              <a:t>לבוא מספיק מוקדם, לתפוס מקום רחוק מהמזגן או במקום טוב באמצע.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chemeClr val="tx1"/>
                </a:solidFill>
              </a:rPr>
              <a:t>לא צמוד לבוחנת שעלולה לאכול גזר קולני או יוגורט מרעיש</a:t>
            </a:r>
            <a:r>
              <a:rPr lang="he-IL" sz="2400" dirty="0" smtClean="0">
                <a:solidFill>
                  <a:schemeClr val="tx1"/>
                </a:solidFill>
              </a:rPr>
              <a:t>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</a:rPr>
              <a:t>אם יש מפת </a:t>
            </a:r>
            <a:r>
              <a:rPr lang="he-IL" sz="2400" dirty="0" smtClean="0">
                <a:solidFill>
                  <a:schemeClr val="tx1"/>
                </a:solidFill>
              </a:rPr>
              <a:t>ישיבה </a:t>
            </a:r>
            <a:r>
              <a:rPr lang="he-IL" sz="2400" dirty="0" smtClean="0">
                <a:solidFill>
                  <a:schemeClr val="tx1"/>
                </a:solidFill>
              </a:rPr>
              <a:t>אז יושבים לפי המפה. כדאי להגיע בזמן לדעת היכן יושבים.</a:t>
            </a:r>
            <a:endParaRPr lang="he-IL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he-IL" sz="2400" b="1" dirty="0">
                <a:solidFill>
                  <a:schemeClr val="tx1"/>
                </a:solidFill>
              </a:rPr>
              <a:t>חלוקת זמן:</a:t>
            </a:r>
            <a:endParaRPr lang="en-US" sz="2400" b="1" dirty="0">
              <a:solidFill>
                <a:schemeClr val="tx1"/>
              </a:solidFill>
            </a:endParaRPr>
          </a:p>
          <a:p>
            <a:pPr marL="486918" lvl="1" indent="-28575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rgbClr val="D10B7C"/>
                </a:solidFill>
              </a:rPr>
              <a:t>בבגרות בחרבות ברזל – </a:t>
            </a:r>
            <a:r>
              <a:rPr lang="he-IL" sz="2000" dirty="0" smtClean="0"/>
              <a:t>צריך כאמור לענות סה"כ על 4 שאלות. יש לכם </a:t>
            </a:r>
            <a:r>
              <a:rPr lang="he-IL" sz="2000" dirty="0" smtClean="0">
                <a:solidFill>
                  <a:srgbClr val="D10C7D"/>
                </a:solidFill>
              </a:rPr>
              <a:t>3 שעות </a:t>
            </a:r>
            <a:r>
              <a:rPr lang="he-IL" sz="2000" dirty="0" smtClean="0"/>
              <a:t>לכל הבחינה – זה אומר רבע שעה לכל סעיף! </a:t>
            </a:r>
            <a:r>
              <a:rPr lang="he-IL" sz="2000" dirty="0" smtClean="0">
                <a:solidFill>
                  <a:srgbClr val="D10C7D"/>
                </a:solidFill>
              </a:rPr>
              <a:t>¾ שעה לכל שאלה </a:t>
            </a:r>
            <a:r>
              <a:rPr lang="he-IL" sz="2000" dirty="0" smtClean="0"/>
              <a:t>בת 3 סעיפים.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E8052DA-129F-408C-B948-98B8A4AB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3488" y1="25814" x2="73488" y2="25814"/>
                        <a14:foregroundMark x1="50349" y1="52442" x2="50349" y2="52442"/>
                        <a14:backgroundMark x1="62791" y1="34302" x2="62791" y2="34302"/>
                        <a14:backgroundMark x1="64884" y1="26163" x2="64884" y2="26163"/>
                        <a14:backgroundMark x1="60000" y1="43605" x2="60000" y2="43605"/>
                        <a14:backgroundMark x1="59651" y1="43605" x2="59651" y2="43605"/>
                        <a14:backgroundMark x1="59651" y1="44651" x2="59651" y2="44651"/>
                        <a14:backgroundMark x1="59651" y1="44651" x2="59651" y2="446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9644" y="2222927"/>
            <a:ext cx="3434080" cy="34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961D29-CA47-4F95-B2D3-A5C1C3E7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40" y="177476"/>
            <a:ext cx="10058400" cy="711437"/>
          </a:xfrm>
        </p:spPr>
        <p:txBody>
          <a:bodyPr/>
          <a:lstStyle/>
          <a:p>
            <a:r>
              <a:rPr lang="he-IL" b="1" dirty="0"/>
              <a:t>טיפ 4 - לבחור נכון</a:t>
            </a:r>
            <a:endParaRPr lang="en-US" b="1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6F22CB4-42A7-412C-A117-D8BA25F54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10" y="2004166"/>
            <a:ext cx="2750503" cy="2849668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6039EEC1-8F46-4B7B-9A9F-5A3309EE2F83}"/>
              </a:ext>
            </a:extLst>
          </p:cNvPr>
          <p:cNvSpPr/>
          <p:nvPr/>
        </p:nvSpPr>
        <p:spPr>
          <a:xfrm>
            <a:off x="3870960" y="888913"/>
            <a:ext cx="7807960" cy="613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החוברת של הבגרות שמנמנה לא להיבהל!  </a:t>
            </a:r>
            <a:endParaRPr lang="he-IL" sz="24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אין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צורך לדפדף מהתחלה ועד הסוף כמה פעמים - זה סתם מבזבז זמן.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לבחור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שאלה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רק אחרי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שקראתם את כל הסעיפים </a:t>
            </a:r>
            <a:r>
              <a:rPr lang="he-IL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ואתם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משוכנעים שאתם יודעים לענות על 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כולם. לא להיסחף אחרי ההתלהבות של הסעיף הראשון. לפעמים על סעיף א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עונים </a:t>
            </a:r>
            <a:r>
              <a:rPr lang="he-IL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ספצ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ואח"כ לא יודעים את השאר אז צריך למחוק אותו ולעבור לשאלה אחרת. לבחון את כל הסעיפים ואז לכתוב</a:t>
            </a:r>
            <a:r>
              <a:rPr lang="he-IL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בחירת שאלה: </a:t>
            </a:r>
            <a:r>
              <a:rPr lang="he-IL" sz="2400" b="1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אין </a:t>
            </a:r>
            <a:r>
              <a:rPr lang="he-IL" sz="2400" b="1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חובה לבחור את שאלה מספר 1!!! יש לכם מספיק זמן קודם לקרוא ואח"כ להחליט</a:t>
            </a:r>
            <a:r>
              <a:rPr lang="he-IL" sz="2400" b="1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57150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 יודעים שאלה לסעיף מסוים? אף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פעם לא להשאיר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ריק!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תכתבו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משהו: 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צטטו פסוק תסבירו כמה מילים אולי הבודק ידלה משם כמה נקודות </a:t>
            </a:r>
            <a:r>
              <a:rPr lang="he-IL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עבורכם.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311E44-20DF-41D5-8426-2D5D4EEB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61" y="533292"/>
            <a:ext cx="10058400" cy="717922"/>
          </a:xfrm>
        </p:spPr>
        <p:txBody>
          <a:bodyPr/>
          <a:lstStyle/>
          <a:p>
            <a:r>
              <a:rPr lang="he-IL" b="1" dirty="0"/>
              <a:t>טיפ 5</a:t>
            </a:r>
            <a:r>
              <a:rPr lang="en-US" b="1" dirty="0"/>
              <a:t> </a:t>
            </a:r>
            <a:r>
              <a:rPr lang="he-IL" b="1" dirty="0"/>
              <a:t>- כתיבה </a:t>
            </a:r>
            <a:r>
              <a:rPr lang="he-IL" b="1" dirty="0" err="1"/>
              <a:t>ואסטטיקה</a:t>
            </a:r>
            <a:endParaRPr lang="en-US" b="1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CDD08AF-F29F-4387-8E54-E3C6DB06F0F2}"/>
              </a:ext>
            </a:extLst>
          </p:cNvPr>
          <p:cNvSpPr/>
          <p:nvPr/>
        </p:nvSpPr>
        <p:spPr>
          <a:xfrm>
            <a:off x="343705" y="1149858"/>
            <a:ext cx="11661312" cy="464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האופן שהתשובות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נראות משאיר רושם משמעותי על הבודק. </a:t>
            </a:r>
            <a:r>
              <a:rPr lang="he-IL" b="1" u="sng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הבודק הוא בן אדם וגם הוא </a:t>
            </a:r>
            <a:r>
              <a:rPr lang="he-IL" sz="2400" b="1" u="sng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מושפע ממראה חיצוני!!</a:t>
            </a:r>
            <a:endParaRPr lang="he-IL" b="1" u="sng" dirty="0">
              <a:solidFill>
                <a:srgbClr val="D10B7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כדאי </a:t>
            </a:r>
            <a:r>
              <a:rPr lang="he-I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לענות על כל שאלה </a:t>
            </a:r>
            <a:r>
              <a:rPr lang="he-IL" b="1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בעמוד חדש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למספר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באופן ברור בראש העמוד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 מספר השאלה והפרק הרלוונטי עליו עניתם</a:t>
            </a:r>
          </a:p>
          <a:p>
            <a:pPr marL="514350" marR="0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לרדת שורה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בכל פעם שעוברים נושא בתוך הסעיף. </a:t>
            </a:r>
          </a:p>
          <a:p>
            <a:pPr marL="514350" marR="0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למשל, סיימתם לצטט? את ההסבר רשמו </a:t>
            </a:r>
            <a:r>
              <a:rPr lang="he-IL" b="1" u="sng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בשורה חדשה</a:t>
            </a: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סיימתם להסביר את הציטוט? את ההתייחסות לשאלה </a:t>
            </a:r>
            <a:r>
              <a:rPr lang="he-IL" b="1" u="sng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התחילו בשורה חדשה</a:t>
            </a: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 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הבאתם כמה דוגמאות? כל דוגמה </a:t>
            </a:r>
            <a:r>
              <a:rPr lang="he-IL" b="1" u="sng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תתחיל בשורה חדשה</a:t>
            </a: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!!!</a:t>
            </a:r>
          </a:p>
          <a:p>
            <a:pPr marL="22860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ממש כמו במצגת זו, יורדים שורה </a:t>
            </a:r>
            <a:r>
              <a:rPr lang="he-IL" b="1" u="sng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נושא/תת נושא חדש</a:t>
            </a: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</a:t>
            </a:r>
            <a:endParaRPr lang="en-US" dirty="0">
              <a:solidFill>
                <a:srgbClr val="D10B7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marR="0" indent="-2857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בין סעיף לסעיף </a:t>
            </a:r>
            <a:r>
              <a:rPr lang="he-IL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להשאיר רווח של שתי שורות- 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אם תזכרו במשהו  תוכלו להוסיף שם במקום חצים כוכביות וכו'</a:t>
            </a:r>
          </a:p>
          <a:p>
            <a:pPr marL="514350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להדגיש מילות מפתח בתשובה ולשמור על כללי כתיבה נכונה = </a:t>
            </a:r>
            <a:r>
              <a:rPr lang="he-IL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תמרקרו</a:t>
            </a:r>
            <a:r>
              <a:rPr lang="he-I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מילים חשובות</a:t>
            </a:r>
            <a:r>
              <a:rPr lang="he-IL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</a:t>
            </a:r>
            <a:r>
              <a:rPr lang="en-US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e-IL" b="1" u="sng" dirty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ככל שלבוחן יהיה קל למצוא את התשובה קל יפרגן לכם יותר</a:t>
            </a:r>
            <a:r>
              <a:rPr lang="he-IL" b="1" u="sng" dirty="0" smtClean="0">
                <a:solidFill>
                  <a:srgbClr val="D10B7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he-IL" b="1" u="sng" dirty="0">
              <a:solidFill>
                <a:srgbClr val="D10B7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68F2038-0343-4904-8971-8CCE733B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98" y="1867780"/>
            <a:ext cx="1774351" cy="20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49F7D7-4A32-4413-A9CE-5F9B730D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9" y="1001090"/>
            <a:ext cx="10058400" cy="737378"/>
          </a:xfrm>
        </p:spPr>
        <p:txBody>
          <a:bodyPr>
            <a:normAutofit/>
          </a:bodyPr>
          <a:lstStyle/>
          <a:p>
            <a:r>
              <a:rPr lang="he-IL" b="1" dirty="0"/>
              <a:t>טיפ 6 לא </a:t>
            </a:r>
            <a:r>
              <a:rPr lang="he-IL" b="1" dirty="0" smtClean="0"/>
              <a:t>לחפור, </a:t>
            </a:r>
            <a:r>
              <a:rPr lang="he-IL" b="1" dirty="0"/>
              <a:t>אך גם לא </a:t>
            </a:r>
            <a:r>
              <a:rPr lang="he-IL" b="1" dirty="0" smtClean="0"/>
              <a:t>למחוק.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A8EB9E-E283-49CD-B40A-9EE1A94A7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450" y="1843094"/>
            <a:ext cx="8276590" cy="3857582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tx1"/>
                </a:solidFill>
              </a:rPr>
              <a:t>אין צורך להרחיב, למרוח, </a:t>
            </a:r>
            <a:r>
              <a:rPr lang="he-IL" dirty="0">
                <a:solidFill>
                  <a:schemeClr val="tx1"/>
                </a:solidFill>
              </a:rPr>
              <a:t>לכתוב את כל מה שידעתם בנושא </a:t>
            </a:r>
            <a:r>
              <a:rPr lang="he-IL" dirty="0" smtClean="0">
                <a:solidFill>
                  <a:schemeClr val="tx1"/>
                </a:solidFill>
              </a:rPr>
              <a:t>השאלה </a:t>
            </a:r>
            <a:r>
              <a:rPr lang="he-IL" dirty="0">
                <a:solidFill>
                  <a:schemeClr val="tx1"/>
                </a:solidFill>
              </a:rPr>
              <a:t>– חבל לטשטש את העיקר. </a:t>
            </a:r>
          </a:p>
          <a:p>
            <a:r>
              <a:rPr lang="he-IL" dirty="0">
                <a:solidFill>
                  <a:schemeClr val="tx1"/>
                </a:solidFill>
              </a:rPr>
              <a:t>עליכם לכתוב תשובות קצרות אינטליגנטיות  וממוקדות.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e-IL" dirty="0">
                <a:solidFill>
                  <a:schemeClr val="tx1"/>
                </a:solidFill>
              </a:rPr>
              <a:t>כתיבה מרובה מבזבזת את </a:t>
            </a:r>
            <a:r>
              <a:rPr lang="he-IL" dirty="0" smtClean="0">
                <a:solidFill>
                  <a:schemeClr val="tx1"/>
                </a:solidFill>
              </a:rPr>
              <a:t>הזמן. </a:t>
            </a:r>
            <a:r>
              <a:rPr lang="he-IL" dirty="0">
                <a:solidFill>
                  <a:schemeClr val="tx1"/>
                </a:solidFill>
              </a:rPr>
              <a:t>יחד עם זאת לא לקצר מידי!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he-IL" dirty="0" smtClean="0">
                <a:solidFill>
                  <a:srgbClr val="D10B7C"/>
                </a:solidFill>
              </a:rPr>
              <a:t>אם התחרטתם ואתם חושבים שטעיתם- לא תמיד כדאי למחוק. אפשר לרשום </a:t>
            </a:r>
            <a:r>
              <a:rPr lang="he-IL" dirty="0">
                <a:solidFill>
                  <a:srgbClr val="D10B7C"/>
                </a:solidFill>
              </a:rPr>
              <a:t>"מצד שני אפשר לומר..." </a:t>
            </a:r>
            <a:r>
              <a:rPr lang="he-IL" dirty="0" smtClean="0">
                <a:solidFill>
                  <a:srgbClr val="D10B7C"/>
                </a:solidFill>
              </a:rPr>
              <a:t>והבוחנים יחליטו </a:t>
            </a:r>
            <a:r>
              <a:rPr lang="he-IL" dirty="0">
                <a:solidFill>
                  <a:srgbClr val="D10B7C"/>
                </a:solidFill>
              </a:rPr>
              <a:t>מה </a:t>
            </a:r>
            <a:r>
              <a:rPr lang="he-IL" dirty="0" smtClean="0">
                <a:solidFill>
                  <a:srgbClr val="D10B7C"/>
                </a:solidFill>
              </a:rPr>
              <a:t>נכון.</a:t>
            </a:r>
            <a:endParaRPr lang="he-IL" dirty="0">
              <a:solidFill>
                <a:srgbClr val="D10B7C"/>
              </a:solidFill>
            </a:endParaRPr>
          </a:p>
          <a:p>
            <a:r>
              <a:rPr lang="he-IL" sz="2800" b="1" dirty="0" smtClean="0">
                <a:solidFill>
                  <a:srgbClr val="D10B7C"/>
                </a:solidFill>
              </a:rPr>
              <a:t>זכרו: נותנים </a:t>
            </a:r>
            <a:r>
              <a:rPr lang="he-IL" sz="2800" b="1" dirty="0">
                <a:solidFill>
                  <a:srgbClr val="D10B7C"/>
                </a:solidFill>
              </a:rPr>
              <a:t>נקודות רק על מה שנכון לא מורידים על </a:t>
            </a:r>
            <a:r>
              <a:rPr lang="he-IL" sz="2800" b="1" dirty="0" smtClean="0">
                <a:solidFill>
                  <a:srgbClr val="D10B7C"/>
                </a:solidFill>
              </a:rPr>
              <a:t>שגיאות.</a:t>
            </a:r>
            <a:endParaRPr lang="he-IL" sz="2800" b="1" dirty="0">
              <a:solidFill>
                <a:srgbClr val="D10B7C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CBD1D2B-A95F-400B-9E78-FC79BDFCA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833" y1="38833" x2="53833" y2="38833"/>
                        <a14:foregroundMark x1="48833" y1="45833" x2="48833" y2="45833"/>
                        <a14:foregroundMark x1="48833" y1="57000" x2="48833" y2="57000"/>
                        <a14:foregroundMark x1="62500" y1="65667" x2="62500" y2="65667"/>
                        <a14:foregroundMark x1="55500" y1="57833" x2="55500" y2="57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7825" y="2726001"/>
            <a:ext cx="3330275" cy="3330275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7F64402-49B6-412F-A6D2-34DAFEC4597C}"/>
              </a:ext>
            </a:extLst>
          </p:cNvPr>
          <p:cNvSpPr txBox="1"/>
          <p:nvPr/>
        </p:nvSpPr>
        <p:spPr>
          <a:xfrm>
            <a:off x="283535" y="5177456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  </a:t>
            </a:r>
            <a:r>
              <a:rPr lang="he-IL" sz="2800" dirty="0">
                <a:latin typeface="Aharoni" panose="02010803020104030203" pitchFamily="2" charset="-79"/>
                <a:cs typeface="Aharoni" panose="02010803020104030203" pitchFamily="2" charset="-79"/>
              </a:rPr>
              <a:t>חבר, אתה  חופר</a:t>
            </a:r>
            <a:r>
              <a:rPr lang="he-IL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64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FFCCAF-BC1D-4D33-A258-1A0F8BEA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0340"/>
            <a:ext cx="10058400" cy="730893"/>
          </a:xfrm>
        </p:spPr>
        <p:txBody>
          <a:bodyPr/>
          <a:lstStyle/>
          <a:p>
            <a:r>
              <a:rPr lang="he-IL" b="1" dirty="0"/>
              <a:t>טיפ 7 </a:t>
            </a:r>
            <a:r>
              <a:rPr lang="en-US" b="1" dirty="0"/>
              <a:t>-</a:t>
            </a:r>
            <a:r>
              <a:rPr lang="he-IL" b="1" dirty="0"/>
              <a:t> להדגיש מילות הוראה</a:t>
            </a:r>
            <a:endParaRPr lang="en-US" b="1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74FD9E1-BE04-4DB1-8758-6851C59E8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438" y1="57090" x2="23438" y2="57090"/>
                        <a14:backgroundMark x1="84375" y1="47761" x2="84375" y2="47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0817" y="3960710"/>
            <a:ext cx="3637280" cy="2681272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8C3045C9-21B7-47C3-B929-68D3F4011B9D}"/>
              </a:ext>
            </a:extLst>
          </p:cNvPr>
          <p:cNvSpPr/>
          <p:nvPr/>
        </p:nvSpPr>
        <p:spPr>
          <a:xfrm>
            <a:off x="1097280" y="1940384"/>
            <a:ext cx="10647799" cy="432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אסטרטגית למידה – כמו בשאר המקצועות רבי המלל- חשוב </a:t>
            </a:r>
            <a:r>
              <a:rPr lang="he-I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להדגיש מילות הוראה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71500" marR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בדרך כלל יש </a:t>
            </a:r>
            <a:r>
              <a:rPr lang="he-IL" sz="24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כמה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מילים כאילו בכל שאלה, לכן חשוב  לחלק לפי מילות ההוראות לסעיפים נפרדים.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אחרי שעניתם, סמנו וי על כל מילת הוראה. כך תדעו שעניתם על השאלה במלואה.  </a:t>
            </a:r>
          </a:p>
          <a:p>
            <a:pPr marL="22860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לדוגמה: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1CADE4"/>
              </a:buClr>
              <a:buFont typeface="Wingdings" pitchFamily="2" charset="2"/>
              <a:buChar char="v"/>
            </a:pP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יציאת אברהם לארץ כנען מתוארת בשני הקטעים שלעיל. </a:t>
            </a:r>
            <a:r>
              <a:rPr lang="he-IL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הסבר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כיצד מתוארת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היציאה לכנען </a:t>
            </a:r>
            <a:r>
              <a:rPr lang="he-IL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הוכח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וציין הבדל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בין שניהם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0890" y="1313004"/>
            <a:ext cx="10515600" cy="2162351"/>
          </a:xfrm>
        </p:spPr>
        <p:txBody>
          <a:bodyPr/>
          <a:lstStyle/>
          <a:p>
            <a:r>
              <a:rPr lang="he-IL" b="1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פיצוח שאלות</a:t>
            </a:r>
          </a:p>
        </p:txBody>
      </p:sp>
    </p:spTree>
    <p:extLst>
      <p:ext uri="{BB962C8B-B14F-4D97-AF65-F5344CB8AC3E}">
        <p14:creationId xmlns:p14="http://schemas.microsoft.com/office/powerpoint/2010/main" val="12616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0DB1DC-A3F3-4D14-8DC0-5DF1215C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סוגי שאלות </a:t>
            </a:r>
            <a:r>
              <a:rPr lang="he-IL" b="1" dirty="0" smtClean="0"/>
              <a:t>בבגרות </a:t>
            </a:r>
            <a:r>
              <a:rPr lang="he-IL" b="1" dirty="0" err="1" smtClean="0"/>
              <a:t>בתנ</a:t>
            </a:r>
            <a:r>
              <a:rPr lang="en-US" b="1" dirty="0"/>
              <a:t>"</a:t>
            </a:r>
            <a:r>
              <a:rPr lang="he-IL" b="1" dirty="0" err="1"/>
              <a:t>ך</a:t>
            </a:r>
            <a:r>
              <a:rPr lang="he-IL" b="1" dirty="0"/>
              <a:t>: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ED1698A-70CC-469C-BD09-7A599402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30" y="2116056"/>
            <a:ext cx="8292302" cy="3857582"/>
          </a:xfrm>
        </p:spPr>
        <p:txBody>
          <a:bodyPr>
            <a:normAutofit/>
          </a:bodyPr>
          <a:lstStyle/>
          <a:p>
            <a:endParaRPr lang="he-IL" sz="2800" b="1" dirty="0">
              <a:solidFill>
                <a:schemeClr val="tx1"/>
              </a:solidFill>
            </a:endParaRPr>
          </a:p>
          <a:p>
            <a:endParaRPr lang="he-IL" sz="2800" b="1" dirty="0">
              <a:solidFill>
                <a:schemeClr val="tx1"/>
              </a:solidFill>
            </a:endParaRPr>
          </a:p>
          <a:p>
            <a:r>
              <a:rPr lang="he-IL" sz="2800" dirty="0" smtClean="0">
                <a:solidFill>
                  <a:schemeClr val="tx1"/>
                </a:solidFill>
              </a:rPr>
              <a:t>נראה </a:t>
            </a:r>
            <a:r>
              <a:rPr lang="he-IL" sz="2800" dirty="0">
                <a:solidFill>
                  <a:schemeClr val="tx1"/>
                </a:solidFill>
              </a:rPr>
              <a:t>7 סוגי שאלות שונות שיכולות להופיע.</a:t>
            </a:r>
          </a:p>
        </p:txBody>
      </p:sp>
      <p:pic>
        <p:nvPicPr>
          <p:cNvPr id="1026" name="Picture 2" descr="Number, Seven, 7, Numerical, Alphabet, Numeric, Dig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51" y="2349695"/>
            <a:ext cx="1883502" cy="339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7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95D5EC-6332-48C3-AD5A-86A841E0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82" y="682666"/>
            <a:ext cx="10058400" cy="724407"/>
          </a:xfrm>
        </p:spPr>
        <p:txBody>
          <a:bodyPr/>
          <a:lstStyle/>
          <a:p>
            <a:r>
              <a:rPr lang="he-IL" b="1" dirty="0"/>
              <a:t>1- שאלות השוואה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6B1544-1516-48DE-8A91-864ECB6BE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4" y="1407073"/>
            <a:ext cx="11898775" cy="45488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e-IL" sz="2000" b="1" dirty="0" smtClean="0">
                <a:solidFill>
                  <a:schemeClr val="tx1"/>
                </a:solidFill>
              </a:rPr>
              <a:t>איך מזהים שאלת השוואה? כתוב: ציין</a:t>
            </a:r>
            <a:r>
              <a:rPr lang="he-IL" sz="2000" dirty="0" smtClean="0">
                <a:solidFill>
                  <a:schemeClr val="tx1"/>
                </a:solidFill>
              </a:rPr>
              <a:t> </a:t>
            </a:r>
            <a:r>
              <a:rPr lang="he-IL" sz="2000" b="1" dirty="0">
                <a:solidFill>
                  <a:schemeClr val="tx1"/>
                </a:solidFill>
              </a:rPr>
              <a:t>דמיון או שוני </a:t>
            </a:r>
            <a:r>
              <a:rPr lang="he-IL" sz="2000" dirty="0">
                <a:solidFill>
                  <a:schemeClr val="tx1"/>
                </a:solidFill>
              </a:rPr>
              <a:t>בין שני </a:t>
            </a:r>
            <a:r>
              <a:rPr lang="he-IL" sz="2000" dirty="0" smtClean="0">
                <a:solidFill>
                  <a:schemeClr val="tx1"/>
                </a:solidFill>
              </a:rPr>
              <a:t>קטעים, שואלים: </a:t>
            </a:r>
            <a:r>
              <a:rPr lang="he-IL" sz="2000" dirty="0">
                <a:solidFill>
                  <a:schemeClr val="tx1"/>
                </a:solidFill>
              </a:rPr>
              <a:t>האם הקטעים </a:t>
            </a:r>
            <a:r>
              <a:rPr lang="he-IL" sz="2000" dirty="0"/>
              <a:t>"עולים בקנה אחד" </a:t>
            </a:r>
            <a:r>
              <a:rPr lang="he-IL" sz="2000" dirty="0">
                <a:solidFill>
                  <a:schemeClr val="tx1"/>
                </a:solidFill>
              </a:rPr>
              <a:t>או </a:t>
            </a:r>
            <a:r>
              <a:rPr lang="he-IL" sz="2000" dirty="0" smtClean="0">
                <a:solidFill>
                  <a:schemeClr val="tx1"/>
                </a:solidFill>
              </a:rPr>
              <a:t>לא. אולי תישאלו  </a:t>
            </a:r>
            <a:r>
              <a:rPr lang="he-IL" sz="2000" dirty="0">
                <a:solidFill>
                  <a:schemeClr val="tx1"/>
                </a:solidFill>
              </a:rPr>
              <a:t>מה דומה או מה </a:t>
            </a:r>
            <a:r>
              <a:rPr lang="he-IL" sz="2000" dirty="0" smtClean="0">
                <a:solidFill>
                  <a:schemeClr val="tx1"/>
                </a:solidFill>
              </a:rPr>
              <a:t>שונה </a:t>
            </a:r>
            <a:r>
              <a:rPr lang="he-IL" sz="2000" dirty="0">
                <a:solidFill>
                  <a:schemeClr val="tx1"/>
                </a:solidFill>
              </a:rPr>
              <a:t>בין שני </a:t>
            </a:r>
            <a:r>
              <a:rPr lang="he-IL" sz="2000" dirty="0" smtClean="0">
                <a:solidFill>
                  <a:schemeClr val="tx1"/>
                </a:solidFill>
              </a:rPr>
              <a:t>קטעים או שני גורמים. </a:t>
            </a:r>
          </a:p>
          <a:p>
            <a:r>
              <a:rPr lang="he-IL" sz="2000" dirty="0" smtClean="0">
                <a:solidFill>
                  <a:schemeClr val="tx1"/>
                </a:solidFill>
              </a:rPr>
              <a:t>עליכם </a:t>
            </a:r>
            <a:r>
              <a:rPr lang="he-IL" sz="2000" dirty="0">
                <a:solidFill>
                  <a:schemeClr val="tx1"/>
                </a:solidFill>
              </a:rPr>
              <a:t>להראות </a:t>
            </a:r>
            <a:r>
              <a:rPr lang="he-IL" sz="2000" b="1" dirty="0">
                <a:solidFill>
                  <a:srgbClr val="D10C7D"/>
                </a:solidFill>
              </a:rPr>
              <a:t>איך העניין בא לידי ביטוי בשניהם </a:t>
            </a:r>
            <a:r>
              <a:rPr lang="he-IL" sz="2000" dirty="0">
                <a:solidFill>
                  <a:schemeClr val="tx1"/>
                </a:solidFill>
              </a:rPr>
              <a:t>בקטע א ואח"כ בקטע </a:t>
            </a:r>
            <a:r>
              <a:rPr lang="he-IL" sz="2000" dirty="0" smtClean="0">
                <a:solidFill>
                  <a:schemeClr val="tx1"/>
                </a:solidFill>
              </a:rPr>
              <a:t>ב, </a:t>
            </a:r>
            <a:r>
              <a:rPr lang="he-IL" sz="2000" dirty="0">
                <a:solidFill>
                  <a:schemeClr val="tx1"/>
                </a:solidFill>
              </a:rPr>
              <a:t>ואם נדרשים אז לצטט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</a:rPr>
              <a:t>אם אתם נדרשים </a:t>
            </a:r>
            <a:r>
              <a:rPr lang="he-IL" sz="2000" dirty="0">
                <a:solidFill>
                  <a:schemeClr val="tx1"/>
                </a:solidFill>
              </a:rPr>
              <a:t>להראות </a:t>
            </a:r>
            <a:r>
              <a:rPr lang="he-IL" sz="2000" dirty="0" smtClean="0">
                <a:solidFill>
                  <a:schemeClr val="tx1"/>
                </a:solidFill>
              </a:rPr>
              <a:t>שוני או הבדל, כתבו </a:t>
            </a:r>
            <a:r>
              <a:rPr lang="he-IL" sz="2000" dirty="0">
                <a:solidFill>
                  <a:schemeClr val="tx1"/>
                </a:solidFill>
              </a:rPr>
              <a:t>את הפרט בקטע </a:t>
            </a:r>
            <a:r>
              <a:rPr lang="he-IL" sz="2000" dirty="0" smtClean="0">
                <a:solidFill>
                  <a:schemeClr val="tx1"/>
                </a:solidFill>
              </a:rPr>
              <a:t>א, אחריו </a:t>
            </a:r>
            <a:r>
              <a:rPr lang="he-IL" sz="2000" b="1" dirty="0">
                <a:solidFill>
                  <a:schemeClr val="tx1"/>
                </a:solidFill>
              </a:rPr>
              <a:t>מילת ניגוד </a:t>
            </a:r>
            <a:r>
              <a:rPr lang="he-IL" sz="2000" dirty="0">
                <a:solidFill>
                  <a:schemeClr val="tx1"/>
                </a:solidFill>
              </a:rPr>
              <a:t>מרשימה כמו:  </a:t>
            </a:r>
            <a:r>
              <a:rPr lang="he-IL" sz="2000" b="1" dirty="0">
                <a:solidFill>
                  <a:schemeClr val="tx1"/>
                </a:solidFill>
              </a:rPr>
              <a:t>לעומת / בניגוד ל / להבדיל </a:t>
            </a:r>
            <a:r>
              <a:rPr lang="he-IL" sz="2000" dirty="0">
                <a:solidFill>
                  <a:schemeClr val="tx1"/>
                </a:solidFill>
              </a:rPr>
              <a:t>מ  ואז פרטו </a:t>
            </a:r>
            <a:r>
              <a:rPr lang="he-IL" sz="2000" dirty="0" smtClean="0">
                <a:solidFill>
                  <a:schemeClr val="tx1"/>
                </a:solidFill>
              </a:rPr>
              <a:t>את הפרט השונה מקטע </a:t>
            </a:r>
            <a:r>
              <a:rPr lang="he-IL" sz="2000" dirty="0">
                <a:solidFill>
                  <a:schemeClr val="tx1"/>
                </a:solidFill>
              </a:rPr>
              <a:t>ב</a:t>
            </a:r>
            <a:r>
              <a:rPr lang="he-IL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000" dirty="0" smtClean="0"/>
              <a:t>ניתן </a:t>
            </a:r>
            <a:r>
              <a:rPr lang="he-IL" sz="2000" dirty="0" smtClean="0"/>
              <a:t>להיעזר </a:t>
            </a:r>
            <a:r>
              <a:rPr lang="he-IL" sz="2000" dirty="0" smtClean="0">
                <a:solidFill>
                  <a:srgbClr val="D10C7D"/>
                </a:solidFill>
              </a:rPr>
              <a:t>בשאלות מלא"ך </a:t>
            </a:r>
            <a:r>
              <a:rPr lang="he-IL" sz="2000" dirty="0" smtClean="0"/>
              <a:t>כדי לחפש נקודות הבדל/שוני (מי? מה? מתי? למה? איפה? כיצד? כמה</a:t>
            </a:r>
            <a:r>
              <a:rPr lang="he-IL" sz="2000" dirty="0" smtClean="0"/>
              <a:t>?) (</a:t>
            </a:r>
            <a:r>
              <a:rPr lang="he-IL" sz="2000" dirty="0" smtClean="0"/>
              <a:t>למשל, השוואה בין שידוכי יצחק ויעקב, או בין החלום הראשון והשני של יוסף/פרעה)</a:t>
            </a:r>
            <a:endParaRPr lang="en-US" sz="2000" dirty="0"/>
          </a:p>
          <a:p>
            <a:r>
              <a:rPr lang="he-IL" sz="2000" dirty="0" smtClean="0">
                <a:solidFill>
                  <a:schemeClr val="tx1"/>
                </a:solidFill>
              </a:rPr>
              <a:t>קריטריונים להשוואה: </a:t>
            </a:r>
            <a:r>
              <a:rPr lang="he-IL" sz="2000" dirty="0" smtClean="0">
                <a:solidFill>
                  <a:srgbClr val="D10B7C"/>
                </a:solidFill>
              </a:rPr>
              <a:t>חובה </a:t>
            </a:r>
            <a:r>
              <a:rPr lang="he-IL" sz="2000" dirty="0" smtClean="0">
                <a:solidFill>
                  <a:srgbClr val="D10B7C"/>
                </a:solidFill>
              </a:rPr>
              <a:t>להציג קריטריון. </a:t>
            </a:r>
            <a:r>
              <a:rPr lang="he-IL" sz="2000" dirty="0" smtClean="0"/>
              <a:t>הבוחנים </a:t>
            </a:r>
            <a:r>
              <a:rPr lang="he-IL" sz="2000" dirty="0"/>
              <a:t>לא </a:t>
            </a:r>
            <a:r>
              <a:rPr lang="he-IL" sz="2000" dirty="0" smtClean="0"/>
              <a:t>אמורים </a:t>
            </a:r>
            <a:r>
              <a:rPr lang="he-IL" sz="2000" dirty="0"/>
              <a:t>לנחש למה </a:t>
            </a:r>
            <a:r>
              <a:rPr lang="he-IL" sz="2000" dirty="0" smtClean="0"/>
              <a:t>התכוונתם...</a:t>
            </a:r>
          </a:p>
          <a:p>
            <a:r>
              <a:rPr lang="he-IL" sz="2000" dirty="0" smtClean="0"/>
              <a:t>רצוי </a:t>
            </a:r>
            <a:r>
              <a:rPr lang="he-IL" sz="2000" dirty="0"/>
              <a:t>שלא לענות </a:t>
            </a:r>
            <a:r>
              <a:rPr lang="he-IL" sz="2000" dirty="0" smtClean="0"/>
              <a:t>בטבלה. </a:t>
            </a:r>
            <a:r>
              <a:rPr lang="he-IL" sz="2000" dirty="0" smtClean="0">
                <a:solidFill>
                  <a:srgbClr val="D10B7C"/>
                </a:solidFill>
              </a:rPr>
              <a:t>אם </a:t>
            </a:r>
            <a:r>
              <a:rPr lang="he-IL" sz="2000" dirty="0">
                <a:solidFill>
                  <a:srgbClr val="D10B7C"/>
                </a:solidFill>
              </a:rPr>
              <a:t>עניתם בטבלה חובה להציג </a:t>
            </a:r>
            <a:r>
              <a:rPr lang="he-IL" sz="2000" dirty="0" smtClean="0">
                <a:solidFill>
                  <a:srgbClr val="D10B7C"/>
                </a:solidFill>
              </a:rPr>
              <a:t>קריטריון ברור, לא רק לכתוב ערכים שונים בשתי עמודות אלא להוסיף עמודת קריטריון. </a:t>
            </a:r>
          </a:p>
          <a:p>
            <a:pPr marL="0" indent="0">
              <a:buNone/>
            </a:pPr>
            <a:r>
              <a:rPr lang="he-IL" sz="2000" dirty="0" smtClean="0"/>
              <a:t>דוגמה</a:t>
            </a:r>
            <a:r>
              <a:rPr lang="he-IL" sz="2000" dirty="0" smtClean="0"/>
              <a:t>: </a:t>
            </a:r>
            <a:r>
              <a:rPr lang="he-IL" sz="2000" dirty="0"/>
              <a:t>לא </a:t>
            </a:r>
            <a:r>
              <a:rPr lang="he-IL" sz="2000" dirty="0" smtClean="0"/>
              <a:t>לכתוב בהשוואה </a:t>
            </a:r>
            <a:r>
              <a:rPr lang="he-IL" sz="2000" dirty="0"/>
              <a:t>בין </a:t>
            </a:r>
            <a:r>
              <a:rPr lang="he-IL" sz="2000" dirty="0" err="1"/>
              <a:t>עגבניה</a:t>
            </a:r>
            <a:r>
              <a:rPr lang="he-IL" sz="2000" dirty="0"/>
              <a:t> </a:t>
            </a:r>
            <a:r>
              <a:rPr lang="he-IL" sz="2000" dirty="0" smtClean="0"/>
              <a:t>למלפפון: </a:t>
            </a:r>
            <a:r>
              <a:rPr lang="he-IL" sz="2000" dirty="0" err="1" smtClean="0"/>
              <a:t>עגבניה</a:t>
            </a:r>
            <a:r>
              <a:rPr lang="he-IL" sz="2000" dirty="0" smtClean="0"/>
              <a:t> היא </a:t>
            </a:r>
            <a:r>
              <a:rPr lang="he-IL" sz="2000" dirty="0"/>
              <a:t>אדומה ומלפפון </a:t>
            </a:r>
            <a:r>
              <a:rPr lang="he-IL" sz="2000" dirty="0" smtClean="0"/>
              <a:t>ירוק (ובטח לא </a:t>
            </a:r>
            <a:r>
              <a:rPr lang="he-IL" sz="2000" dirty="0" smtClean="0"/>
              <a:t>לכתוב </a:t>
            </a:r>
            <a:r>
              <a:rPr lang="he-IL" sz="2000" dirty="0" err="1" smtClean="0"/>
              <a:t>עגבניה</a:t>
            </a:r>
            <a:r>
              <a:rPr lang="he-IL" sz="2000" dirty="0" smtClean="0"/>
              <a:t> אדומה ומלפפון הוא ארוך) </a:t>
            </a:r>
            <a:r>
              <a:rPr lang="he-IL" sz="2000" dirty="0"/>
              <a:t>אלא </a:t>
            </a:r>
            <a:r>
              <a:rPr lang="he-IL" sz="2000" dirty="0" smtClean="0"/>
              <a:t>להוסיף קריטריון להשוואה </a:t>
            </a:r>
            <a:r>
              <a:rPr lang="en-IL" sz="2000" dirty="0" smtClean="0"/>
              <a:t>–</a:t>
            </a:r>
            <a:r>
              <a:rPr lang="he-IL" sz="2000" dirty="0" smtClean="0"/>
              <a:t> צבע- ולכתוב: </a:t>
            </a:r>
            <a:r>
              <a:rPr lang="he-IL" sz="2000" dirty="0"/>
              <a:t>הצבע של </a:t>
            </a:r>
            <a:r>
              <a:rPr lang="he-IL" sz="2000" dirty="0" err="1" smtClean="0"/>
              <a:t>העגבניה</a:t>
            </a:r>
            <a:r>
              <a:rPr lang="he-IL" sz="2000" dirty="0" smtClean="0"/>
              <a:t> הוא </a:t>
            </a:r>
            <a:r>
              <a:rPr lang="he-IL" sz="2000" dirty="0" smtClean="0"/>
              <a:t>אדום, </a:t>
            </a:r>
            <a:r>
              <a:rPr lang="he-IL" sz="2000" dirty="0"/>
              <a:t>ולעומת זאת הצבע של המלפפון </a:t>
            </a:r>
            <a:r>
              <a:rPr lang="he-IL" sz="2000" dirty="0" smtClean="0"/>
              <a:t>הוא ירוק</a:t>
            </a:r>
            <a:endParaRPr lang="en-US" sz="2000" dirty="0"/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A36017-1424-4347-A603-621F40371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1325563"/>
          </a:xfrm>
        </p:spPr>
        <p:txBody>
          <a:bodyPr>
            <a:normAutofit/>
          </a:bodyPr>
          <a:lstStyle/>
          <a:p>
            <a:r>
              <a:rPr lang="he-IL" sz="4000" dirty="0"/>
              <a:t>2</a:t>
            </a:r>
            <a:r>
              <a:rPr lang="en-US" sz="4000" dirty="0"/>
              <a:t> </a:t>
            </a:r>
            <a:r>
              <a:rPr lang="he-IL" sz="4000" dirty="0" smtClean="0"/>
              <a:t>– שאלת </a:t>
            </a:r>
            <a:r>
              <a:rPr lang="he-IL" sz="4000" dirty="0" err="1" smtClean="0"/>
              <a:t>עמ"ר</a:t>
            </a:r>
            <a:r>
              <a:rPr lang="he-IL" sz="4000" dirty="0" smtClean="0"/>
              <a:t> (שאלת "עמדה")</a:t>
            </a:r>
            <a:endParaRPr lang="en-US" sz="4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A8EA209-87D7-43FE-B048-9D8C7434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026"/>
            <a:ext cx="10789920" cy="3857582"/>
          </a:xfrm>
        </p:spPr>
        <p:txBody>
          <a:bodyPr>
            <a:noAutofit/>
          </a:bodyPr>
          <a:lstStyle/>
          <a:p>
            <a:pPr lvl="0"/>
            <a:r>
              <a:rPr lang="he-IL" sz="2400" dirty="0" smtClean="0"/>
              <a:t>איך מזהים שאלת עמדה? יהיו בה המילים: </a:t>
            </a:r>
            <a:r>
              <a:rPr lang="he-IL" sz="2400" b="1" dirty="0" smtClean="0"/>
              <a:t>מה </a:t>
            </a:r>
            <a:r>
              <a:rPr lang="he-IL" sz="2400" b="1" dirty="0" smtClean="0"/>
              <a:t>דעתך? האם הדמות פעלה או לא פעלה כראוי? </a:t>
            </a:r>
            <a:r>
              <a:rPr lang="he-IL" sz="2400" b="1" dirty="0" smtClean="0"/>
              <a:t>בצורה </a:t>
            </a:r>
            <a:r>
              <a:rPr lang="he-IL" sz="2400" b="1" dirty="0" smtClean="0"/>
              <a:t>מוסרית/לא </a:t>
            </a:r>
            <a:r>
              <a:rPr lang="he-IL" sz="2400" b="1" dirty="0" smtClean="0"/>
              <a:t>מוסרית</a:t>
            </a:r>
            <a:r>
              <a:rPr lang="he-IL" sz="2400" b="1" dirty="0" smtClean="0"/>
              <a:t>?</a:t>
            </a:r>
            <a:endParaRPr lang="he-I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</a:rPr>
              <a:t>מצד </a:t>
            </a:r>
            <a:r>
              <a:rPr lang="he-IL" sz="2400" dirty="0" smtClean="0">
                <a:solidFill>
                  <a:schemeClr val="tx1"/>
                </a:solidFill>
              </a:rPr>
              <a:t>אחד זו שאלת מתנה כי כל תשובה </a:t>
            </a:r>
            <a:r>
              <a:rPr lang="he-IL" sz="2400" dirty="0" smtClean="0">
                <a:solidFill>
                  <a:schemeClr val="tx1"/>
                </a:solidFill>
              </a:rPr>
              <a:t>נכונה.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tx1"/>
                </a:solidFill>
              </a:rPr>
              <a:t>מצד </a:t>
            </a:r>
            <a:r>
              <a:rPr lang="he-IL" sz="2400" dirty="0" smtClean="0">
                <a:solidFill>
                  <a:schemeClr val="tx1"/>
                </a:solidFill>
              </a:rPr>
              <a:t>שני </a:t>
            </a:r>
            <a:r>
              <a:rPr lang="he-IL" sz="2400" dirty="0" smtClean="0">
                <a:solidFill>
                  <a:srgbClr val="D10C7D"/>
                </a:solidFill>
              </a:rPr>
              <a:t>חובה לבסס על הכתוב</a:t>
            </a:r>
            <a:r>
              <a:rPr lang="he-IL" sz="2400" dirty="0" smtClean="0">
                <a:solidFill>
                  <a:schemeClr val="tx1"/>
                </a:solidFill>
              </a:rPr>
              <a:t>!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he-IL" sz="2400" dirty="0" smtClean="0">
                <a:solidFill>
                  <a:schemeClr val="tx1"/>
                </a:solidFill>
              </a:rPr>
              <a:t>אם </a:t>
            </a:r>
            <a:r>
              <a:rPr lang="he-IL" sz="2400" dirty="0" smtClean="0">
                <a:solidFill>
                  <a:schemeClr val="tx1"/>
                </a:solidFill>
              </a:rPr>
              <a:t>לא מבססים על הכתוב לא </a:t>
            </a:r>
            <a:r>
              <a:rPr lang="he-IL" sz="2400" dirty="0" smtClean="0">
                <a:solidFill>
                  <a:schemeClr val="tx1"/>
                </a:solidFill>
              </a:rPr>
              <a:t>מקבלים את מלוא </a:t>
            </a:r>
            <a:r>
              <a:rPr lang="he-IL" sz="2400" dirty="0" smtClean="0">
                <a:solidFill>
                  <a:schemeClr val="tx1"/>
                </a:solidFill>
              </a:rPr>
              <a:t>הניקוד</a:t>
            </a:r>
          </a:p>
          <a:p>
            <a:pPr marL="0" indent="0">
              <a:buNone/>
            </a:pPr>
            <a:endParaRPr lang="he-IL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sz="2400" dirty="0" smtClean="0">
                <a:solidFill>
                  <a:schemeClr val="tx1"/>
                </a:solidFill>
              </a:rPr>
              <a:t>דוגמה:</a:t>
            </a:r>
          </a:p>
          <a:p>
            <a:pPr marL="0" indent="0">
              <a:buNone/>
            </a:pPr>
            <a:r>
              <a:rPr lang="he-IL" sz="2400" dirty="0" smtClean="0"/>
              <a:t>שאלה: </a:t>
            </a:r>
            <a:r>
              <a:rPr lang="he-IL" sz="2400" dirty="0" smtClean="0">
                <a:solidFill>
                  <a:schemeClr val="tx1"/>
                </a:solidFill>
              </a:rPr>
              <a:t>האם </a:t>
            </a:r>
            <a:r>
              <a:rPr lang="he-IL" sz="2400" dirty="0" smtClean="0">
                <a:solidFill>
                  <a:schemeClr val="tx1"/>
                </a:solidFill>
              </a:rPr>
              <a:t>יעקב נהג כשורה כאשר גנב את הברכה</a:t>
            </a:r>
            <a:r>
              <a:rPr lang="he-IL" sz="24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he-IL" sz="2400" dirty="0" smtClean="0"/>
              <a:t>תשובה:</a:t>
            </a:r>
            <a:endParaRPr lang="he-IL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sz="2400" dirty="0" smtClean="0">
                <a:solidFill>
                  <a:schemeClr val="tx1"/>
                </a:solidFill>
              </a:rPr>
              <a:t>לא </a:t>
            </a:r>
            <a:r>
              <a:rPr lang="he-IL" sz="2400" dirty="0" smtClean="0">
                <a:solidFill>
                  <a:schemeClr val="tx1"/>
                </a:solidFill>
              </a:rPr>
              <a:t>לכתוב: </a:t>
            </a:r>
            <a:r>
              <a:rPr lang="he-IL" sz="2400" dirty="0" smtClean="0">
                <a:solidFill>
                  <a:schemeClr val="tx1"/>
                </a:solidFill>
              </a:rPr>
              <a:t>"כן, כי מגיע לו יותר מעשיו"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tx1"/>
                </a:solidFill>
              </a:rPr>
              <a:t>לכתוב באופן שמבוסס על הכתוב: </a:t>
            </a:r>
            <a:r>
              <a:rPr lang="he-IL" sz="2400" dirty="0" smtClean="0">
                <a:solidFill>
                  <a:schemeClr val="tx1"/>
                </a:solidFill>
              </a:rPr>
              <a:t>"כן, כי ציית </a:t>
            </a:r>
            <a:r>
              <a:rPr lang="he-IL" sz="2400" dirty="0" err="1" smtClean="0">
                <a:solidFill>
                  <a:schemeClr val="tx1"/>
                </a:solidFill>
              </a:rPr>
              <a:t>לאימו</a:t>
            </a:r>
            <a:r>
              <a:rPr lang="he-IL" sz="2400" dirty="0" smtClean="0">
                <a:solidFill>
                  <a:schemeClr val="tx1"/>
                </a:solidFill>
              </a:rPr>
              <a:t>/כי קנה את הברכה מעשיו תמורת נזיד </a:t>
            </a:r>
            <a:r>
              <a:rPr lang="he-IL" sz="2400" dirty="0" smtClean="0">
                <a:solidFill>
                  <a:schemeClr val="tx1"/>
                </a:solidFill>
              </a:rPr>
              <a:t>עדשים" וכדו'.</a:t>
            </a:r>
            <a:endParaRPr lang="he-IL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tx1"/>
                </a:solidFill>
              </a:rPr>
              <a:t>מה נעשה במפגש היום?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33742" y="1870394"/>
            <a:ext cx="10058400" cy="40651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Calibri" panose="020F0502020204030204" pitchFamily="34" charset="0"/>
              </a:rPr>
              <a:t>נלמד כיצד </a:t>
            </a:r>
            <a:r>
              <a:rPr lang="he-IL" sz="2400" b="1" dirty="0">
                <a:latin typeface="Calibri" panose="020F0502020204030204" pitchFamily="34" charset="0"/>
              </a:rPr>
              <a:t>עונים על סוגים שונים של שאלות </a:t>
            </a:r>
            <a:r>
              <a:rPr lang="he-IL" sz="2400" b="1" smtClean="0">
                <a:latin typeface="Calibri" panose="020F0502020204030204" pitchFamily="34" charset="0"/>
              </a:rPr>
              <a:t>בבחינה </a:t>
            </a:r>
            <a:endParaRPr lang="he-IL" sz="2400" b="1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smtClean="0">
                <a:latin typeface="Calibri" panose="020F0502020204030204" pitchFamily="34" charset="0"/>
              </a:rPr>
              <a:t>על </a:t>
            </a:r>
            <a:r>
              <a:rPr lang="he-IL" sz="2400" b="1" dirty="0">
                <a:latin typeface="Calibri" panose="020F0502020204030204" pitchFamily="34" charset="0"/>
              </a:rPr>
              <a:t>מה כדאי לשים דגש כשמתכוננים לבחינה?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latin typeface="Calibri" panose="020F0502020204030204" pitchFamily="34" charset="0"/>
              </a:rPr>
              <a:t>כיצד נחלק את הזמן בהכנה לבחינה ובמהלכה?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sz="2400" b="1" dirty="0">
              <a:latin typeface="+mj-lt"/>
            </a:endParaRPr>
          </a:p>
          <a:p>
            <a:r>
              <a:rPr lang="he-IL" sz="2400" b="1" dirty="0">
                <a:latin typeface="+mj-lt"/>
              </a:rPr>
              <a:t>בסוף המפגש </a:t>
            </a:r>
            <a:r>
              <a:rPr lang="he-IL" sz="2400" b="1" dirty="0" smtClean="0">
                <a:latin typeface="+mj-lt"/>
              </a:rPr>
              <a:t>יהיה זמן לשאלות </a:t>
            </a: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/>
            </a:r>
            <a:br>
              <a:rPr lang="en-US" sz="2400" b="1" dirty="0" smtClean="0">
                <a:latin typeface="+mj-lt"/>
              </a:rPr>
            </a:br>
            <a:endParaRPr lang="he-IL" sz="2400" b="1" dirty="0" smtClean="0">
              <a:latin typeface="+mj-lt"/>
            </a:endParaRPr>
          </a:p>
          <a:p>
            <a:pPr marL="544068" lvl="1" indent="-342900">
              <a:buFont typeface="Arial" panose="020B0604020202020204" pitchFamily="34" charset="0"/>
              <a:buChar char="•"/>
            </a:pPr>
            <a:endParaRPr lang="he-IL" sz="24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43" y="3426007"/>
            <a:ext cx="2106386" cy="21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BC1826-2A2C-42CA-9422-3EA38C0E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1070"/>
            <a:ext cx="10058400" cy="708483"/>
          </a:xfrm>
        </p:spPr>
        <p:txBody>
          <a:bodyPr/>
          <a:lstStyle/>
          <a:p>
            <a:r>
              <a:rPr lang="he-IL" b="1" dirty="0"/>
              <a:t>3- קשיים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B4FB03-0020-4800-A89A-BEA27377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011508"/>
            <a:ext cx="11866880" cy="385758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he-IL" sz="2400" dirty="0" smtClean="0">
                <a:solidFill>
                  <a:schemeClr val="tx1"/>
                </a:solidFill>
              </a:rPr>
              <a:t>איך מזהים שאלת קושי? בשאלות אלו </a:t>
            </a:r>
            <a:r>
              <a:rPr lang="he-IL" sz="2400" dirty="0">
                <a:solidFill>
                  <a:schemeClr val="tx1"/>
                </a:solidFill>
              </a:rPr>
              <a:t>יובא בפניכם פסוק או פרשנות ויהיה עליכם למצוא </a:t>
            </a:r>
            <a:r>
              <a:rPr lang="he-IL" sz="2400" b="1" dirty="0">
                <a:solidFill>
                  <a:schemeClr val="tx1"/>
                </a:solidFill>
              </a:rPr>
              <a:t>מה </a:t>
            </a:r>
            <a:r>
              <a:rPr lang="he-IL" sz="2400" b="1" dirty="0" smtClean="0">
                <a:solidFill>
                  <a:schemeClr val="tx1"/>
                </a:solidFill>
              </a:rPr>
              <a:t>הקושי. </a:t>
            </a:r>
            <a:r>
              <a:rPr lang="he-IL" sz="2400" dirty="0" smtClean="0">
                <a:solidFill>
                  <a:schemeClr val="tx1"/>
                </a:solidFill>
              </a:rPr>
              <a:t>ייתכן שתשאלו על קשיים אלו: הקושי </a:t>
            </a:r>
            <a:r>
              <a:rPr lang="he-IL" sz="2400" dirty="0">
                <a:solidFill>
                  <a:schemeClr val="tx1"/>
                </a:solidFill>
              </a:rPr>
              <a:t>התיאולוגי-דתי או </a:t>
            </a:r>
            <a:r>
              <a:rPr lang="he-IL" sz="2400" dirty="0" smtClean="0">
                <a:solidFill>
                  <a:schemeClr val="tx1"/>
                </a:solidFill>
              </a:rPr>
              <a:t>הקושי </a:t>
            </a:r>
            <a:r>
              <a:rPr lang="he-IL" sz="2400" dirty="0" smtClean="0"/>
              <a:t>הלשוני/תחבירי</a:t>
            </a:r>
            <a:r>
              <a:rPr lang="he-IL" sz="2400" dirty="0" smtClean="0">
                <a:solidFill>
                  <a:srgbClr val="D10B7C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he-IL" sz="2400" dirty="0">
                <a:solidFill>
                  <a:schemeClr val="tx1"/>
                </a:solidFill>
              </a:rPr>
              <a:t>כאן עליכם לחשוב באופן ביקורתי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- כמתבגרים אתם  מעולים בזה</a:t>
            </a:r>
            <a:r>
              <a:rPr lang="he-IL" sz="2400" dirty="0" smtClean="0">
                <a:solidFill>
                  <a:schemeClr val="tx1"/>
                </a:solidFill>
              </a:rPr>
              <a:t>!</a:t>
            </a:r>
            <a:endParaRPr lang="he-IL" sz="24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he-IL" sz="2400" dirty="0">
                <a:solidFill>
                  <a:schemeClr val="tx1"/>
                </a:solidFill>
              </a:rPr>
              <a:t>לעיתים תידרשו </a:t>
            </a:r>
            <a:r>
              <a:rPr lang="he-IL" sz="2400" dirty="0" smtClean="0">
                <a:solidFill>
                  <a:schemeClr val="tx1"/>
                </a:solidFill>
              </a:rPr>
              <a:t>לתת גם </a:t>
            </a:r>
            <a:r>
              <a:rPr lang="he-IL" sz="2400" dirty="0" err="1">
                <a:solidFill>
                  <a:schemeClr val="tx1"/>
                </a:solidFill>
              </a:rPr>
              <a:t>לפיתרון</a:t>
            </a:r>
            <a:r>
              <a:rPr lang="he-IL" sz="2400" dirty="0">
                <a:solidFill>
                  <a:schemeClr val="tx1"/>
                </a:solidFill>
              </a:rPr>
              <a:t> </a:t>
            </a:r>
            <a:r>
              <a:rPr lang="he-IL" sz="2400" dirty="0" smtClean="0">
                <a:solidFill>
                  <a:schemeClr val="tx1"/>
                </a:solidFill>
              </a:rPr>
              <a:t>לקושי.</a:t>
            </a:r>
            <a:endParaRPr lang="he-IL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he-IL" sz="2400" dirty="0">
                <a:solidFill>
                  <a:schemeClr val="tx1"/>
                </a:solidFill>
              </a:rPr>
              <a:t> </a:t>
            </a:r>
            <a:r>
              <a:rPr lang="he-IL" sz="2400" b="1" dirty="0">
                <a:solidFill>
                  <a:schemeClr val="tx1"/>
                </a:solidFill>
              </a:rPr>
              <a:t>קושי </a:t>
            </a:r>
            <a:r>
              <a:rPr lang="he-IL" sz="2400" b="1" dirty="0" smtClean="0">
                <a:solidFill>
                  <a:schemeClr val="tx1"/>
                </a:solidFill>
              </a:rPr>
              <a:t>תאולוגי-</a:t>
            </a:r>
          </a:p>
          <a:p>
            <a:pPr lvl="0">
              <a:spcBef>
                <a:spcPts val="600"/>
              </a:spcBef>
            </a:pPr>
            <a:r>
              <a:rPr lang="he-IL" sz="2400" dirty="0" smtClean="0"/>
              <a:t>קושי תיאולוגי אופייני: </a:t>
            </a:r>
            <a:r>
              <a:rPr lang="he-IL" sz="2400" dirty="0" smtClean="0">
                <a:solidFill>
                  <a:schemeClr val="tx1"/>
                </a:solidFill>
              </a:rPr>
              <a:t>" </a:t>
            </a:r>
            <a:r>
              <a:rPr lang="he-IL" sz="2400" dirty="0">
                <a:solidFill>
                  <a:schemeClr val="tx1"/>
                </a:solidFill>
              </a:rPr>
              <a:t>איך ייתכן שה' </a:t>
            </a:r>
            <a:r>
              <a:rPr lang="he-IL" sz="2400" dirty="0" smtClean="0">
                <a:solidFill>
                  <a:schemeClr val="tx1"/>
                </a:solidFill>
              </a:rPr>
              <a:t>...?". ה-"איך ייתכן" נשען על בעיה מוסרית בהתנהגות האל </a:t>
            </a:r>
            <a:r>
              <a:rPr lang="he-IL" sz="2400" dirty="0">
                <a:solidFill>
                  <a:schemeClr val="tx1"/>
                </a:solidFill>
              </a:rPr>
              <a:t>או בעיה </a:t>
            </a:r>
            <a:r>
              <a:rPr lang="he-IL" sz="2400" dirty="0" smtClean="0">
                <a:solidFill>
                  <a:schemeClr val="tx1"/>
                </a:solidFill>
              </a:rPr>
              <a:t>במונותאיזם. </a:t>
            </a:r>
          </a:p>
          <a:p>
            <a:pPr lvl="0">
              <a:spcBef>
                <a:spcPts val="600"/>
              </a:spcBef>
            </a:pPr>
            <a:r>
              <a:rPr lang="he-IL" sz="2400" dirty="0" smtClean="0">
                <a:solidFill>
                  <a:schemeClr val="tx1"/>
                </a:solidFill>
              </a:rPr>
              <a:t>פתרון נפוץ: </a:t>
            </a:r>
            <a:r>
              <a:rPr lang="he-IL" sz="2400" dirty="0">
                <a:solidFill>
                  <a:schemeClr val="tx1"/>
                </a:solidFill>
              </a:rPr>
              <a:t>"דיברה תורה בלשון בני </a:t>
            </a:r>
            <a:r>
              <a:rPr lang="he-IL" sz="2400" dirty="0" smtClean="0">
                <a:solidFill>
                  <a:schemeClr val="tx1"/>
                </a:solidFill>
              </a:rPr>
              <a:t>אדם</a:t>
            </a:r>
            <a:r>
              <a:rPr lang="he-IL" sz="2400" dirty="0" smtClean="0"/>
              <a:t>" אז קודם כל תבדקו אם הפתרון הזה מתאים לכם.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e-IL" sz="2400" b="1" dirty="0">
                <a:solidFill>
                  <a:schemeClr val="tx1"/>
                </a:solidFill>
              </a:rPr>
              <a:t>קושי </a:t>
            </a:r>
            <a:r>
              <a:rPr lang="he-IL" sz="2400" b="1" dirty="0" smtClean="0">
                <a:solidFill>
                  <a:schemeClr val="tx1"/>
                </a:solidFill>
              </a:rPr>
              <a:t>לשוני- </a:t>
            </a:r>
          </a:p>
          <a:p>
            <a:pPr>
              <a:spcBef>
                <a:spcPts val="600"/>
              </a:spcBef>
            </a:pPr>
            <a:r>
              <a:rPr lang="he-IL" sz="2400" dirty="0" smtClean="0"/>
              <a:t>קושי לשוני הוא </a:t>
            </a:r>
            <a:r>
              <a:rPr lang="he-IL" sz="2400" dirty="0" smtClean="0">
                <a:solidFill>
                  <a:schemeClr val="tx1"/>
                </a:solidFill>
              </a:rPr>
              <a:t>בעיה </a:t>
            </a:r>
            <a:r>
              <a:rPr lang="he-IL" sz="2400" dirty="0">
                <a:solidFill>
                  <a:schemeClr val="tx1"/>
                </a:solidFill>
              </a:rPr>
              <a:t>בדקדוק או בשפה או בתחביר. למשל </a:t>
            </a:r>
            <a:r>
              <a:rPr lang="he-IL" sz="2400" dirty="0" smtClean="0">
                <a:solidFill>
                  <a:schemeClr val="tx1"/>
                </a:solidFill>
              </a:rPr>
              <a:t>כשאין </a:t>
            </a:r>
            <a:r>
              <a:rPr lang="he-IL" sz="2400" dirty="0">
                <a:solidFill>
                  <a:schemeClr val="tx1"/>
                </a:solidFill>
              </a:rPr>
              <a:t>התאמה </a:t>
            </a:r>
            <a:r>
              <a:rPr lang="he-IL" sz="2400" dirty="0" smtClean="0">
                <a:solidFill>
                  <a:schemeClr val="tx1"/>
                </a:solidFill>
              </a:rPr>
              <a:t>יחיד- </a:t>
            </a:r>
            <a:r>
              <a:rPr lang="he-IL" sz="2400" dirty="0">
                <a:solidFill>
                  <a:schemeClr val="tx1"/>
                </a:solidFill>
              </a:rPr>
              <a:t>רבים. </a:t>
            </a:r>
            <a:endParaRPr lang="he-IL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he-IL" sz="2400" dirty="0" smtClean="0"/>
              <a:t>פתרון נפוץ: </a:t>
            </a:r>
            <a:r>
              <a:rPr lang="he-IL" sz="2400" dirty="0" smtClean="0">
                <a:solidFill>
                  <a:srgbClr val="D10B7C"/>
                </a:solidFill>
              </a:rPr>
              <a:t>לפי </a:t>
            </a:r>
            <a:r>
              <a:rPr lang="he-IL" sz="2400" dirty="0">
                <a:solidFill>
                  <a:srgbClr val="D10B7C"/>
                </a:solidFill>
              </a:rPr>
              <a:t>הגישה הביקורתית</a:t>
            </a:r>
            <a:r>
              <a:rPr lang="he-IL" sz="2400" dirty="0">
                <a:solidFill>
                  <a:schemeClr val="tx1"/>
                </a:solidFill>
              </a:rPr>
              <a:t>  - המענה הוא שתי גרסאות שאוחדו  לאותו הכתוב ולפי </a:t>
            </a:r>
            <a:r>
              <a:rPr lang="he-IL" sz="2400" dirty="0">
                <a:solidFill>
                  <a:srgbClr val="D10B7C"/>
                </a:solidFill>
              </a:rPr>
              <a:t>הגישה מסורתית </a:t>
            </a:r>
            <a:r>
              <a:rPr lang="he-IL" sz="2400" dirty="0">
                <a:solidFill>
                  <a:schemeClr val="tx1"/>
                </a:solidFill>
              </a:rPr>
              <a:t>צריך למצוא פתרון </a:t>
            </a:r>
            <a:r>
              <a:rPr lang="he-IL" sz="2400" dirty="0" smtClean="0">
                <a:solidFill>
                  <a:srgbClr val="D10B7C"/>
                </a:solidFill>
              </a:rPr>
              <a:t>הוליסטי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sz="2400" dirty="0" smtClean="0"/>
              <a:t>		(דוגמה בשקופית הבאה &gt;)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5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BC1826-2A2C-42CA-9422-3EA38C0E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21070"/>
            <a:ext cx="10058400" cy="708483"/>
          </a:xfrm>
        </p:spPr>
        <p:txBody>
          <a:bodyPr/>
          <a:lstStyle/>
          <a:p>
            <a:r>
              <a:rPr lang="he-IL" b="1" dirty="0"/>
              <a:t>3- </a:t>
            </a:r>
            <a:r>
              <a:rPr lang="he-IL" b="1" dirty="0" smtClean="0"/>
              <a:t>קשיים (המשך)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7B4FB03-0020-4800-A89A-BEA27377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22708"/>
            <a:ext cx="9733280" cy="385758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e-IL" sz="2400" dirty="0" smtClean="0"/>
              <a:t>שאלות לדוגמה מסוג "קשיים":</a:t>
            </a:r>
          </a:p>
          <a:p>
            <a:pPr marL="0" indent="0">
              <a:spcBef>
                <a:spcPts val="600"/>
              </a:spcBef>
              <a:buNone/>
            </a:pPr>
            <a:endParaRPr lang="he-IL" sz="2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he-IL" sz="2400" dirty="0" smtClean="0"/>
              <a:t>בפרק </a:t>
            </a:r>
            <a:r>
              <a:rPr lang="he-IL" sz="2400" dirty="0"/>
              <a:t>י"ח פסוק </a:t>
            </a:r>
            <a:r>
              <a:rPr lang="he-IL" sz="2400" dirty="0" smtClean="0"/>
              <a:t> 1 כתוב: </a:t>
            </a:r>
            <a:r>
              <a:rPr lang="he-IL" sz="2400" dirty="0"/>
              <a:t>"ארדה נא ואראה </a:t>
            </a:r>
            <a:r>
              <a:rPr lang="he-IL" sz="2400" dirty="0" smtClean="0"/>
              <a:t>הכצעקתה".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 </a:t>
            </a:r>
            <a:r>
              <a:rPr lang="he-IL" sz="2400" dirty="0"/>
              <a:t>מה </a:t>
            </a:r>
            <a:r>
              <a:rPr lang="he-IL" sz="2400" b="1" dirty="0">
                <a:solidFill>
                  <a:srgbClr val="D10C7D"/>
                </a:solidFill>
              </a:rPr>
              <a:t>הקושי התיאולוגי </a:t>
            </a:r>
            <a:r>
              <a:rPr lang="he-IL" sz="2400" dirty="0"/>
              <a:t>בפסוק</a:t>
            </a:r>
            <a:r>
              <a:rPr lang="he-IL" sz="2400" dirty="0" smtClean="0"/>
              <a:t>?</a:t>
            </a:r>
          </a:p>
          <a:p>
            <a:pPr marL="0" indent="0">
              <a:spcBef>
                <a:spcPts val="600"/>
              </a:spcBef>
              <a:buNone/>
            </a:pPr>
            <a:endParaRPr lang="he-IL" sz="2400" dirty="0"/>
          </a:p>
          <a:p>
            <a:pPr marL="0" indent="0">
              <a:spcBef>
                <a:spcPts val="600"/>
              </a:spcBef>
              <a:buNone/>
            </a:pPr>
            <a:r>
              <a:rPr lang="he-IL" sz="2400" dirty="0" smtClean="0"/>
              <a:t>- בפרק י"ח </a:t>
            </a:r>
            <a:r>
              <a:rPr lang="he-IL" sz="2400" dirty="0"/>
              <a:t>פסוקים 4-5  </a:t>
            </a:r>
            <a:r>
              <a:rPr lang="he-IL" sz="2400" dirty="0" smtClean="0"/>
              <a:t>כתוב: "אם </a:t>
            </a:r>
            <a:r>
              <a:rPr lang="he-IL" sz="2400" dirty="0"/>
              <a:t>נא מצאתי חן </a:t>
            </a:r>
            <a:r>
              <a:rPr lang="he-IL" sz="2400" dirty="0" smtClean="0"/>
              <a:t>בעיניך</a:t>
            </a:r>
            <a:r>
              <a:rPr lang="he-IL" sz="2400" dirty="0"/>
              <a:t>... </a:t>
            </a:r>
            <a:r>
              <a:rPr lang="he-IL" sz="2400" dirty="0" err="1" smtClean="0"/>
              <a:t>יֻקח</a:t>
            </a:r>
            <a:r>
              <a:rPr lang="he-IL" sz="2400" dirty="0" smtClean="0"/>
              <a:t> נא מעט מים ורחצו רגליכם".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מה </a:t>
            </a:r>
            <a:r>
              <a:rPr lang="he-IL" sz="2400" dirty="0">
                <a:solidFill>
                  <a:srgbClr val="D10C7D"/>
                </a:solidFill>
              </a:rPr>
              <a:t>הקושי הלשוני </a:t>
            </a:r>
            <a:r>
              <a:rPr lang="he-IL" sz="2400" dirty="0"/>
              <a:t>בפסוק? </a:t>
            </a:r>
            <a:endParaRPr lang="en-US" sz="2400" dirty="0"/>
          </a:p>
          <a:p>
            <a:pPr marL="0" lvl="0" indent="0">
              <a:spcBef>
                <a:spcPts val="600"/>
              </a:spcBef>
              <a:buNone/>
            </a:pPr>
            <a:endParaRPr lang="he-IL" sz="2400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he-IL" sz="2400" dirty="0" smtClean="0"/>
              <a:t>ייתכן שתישאלו גם: איך מיישבים את הקושי?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8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8B63F0-3390-4E54-98FA-4BC841D7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99066"/>
            <a:ext cx="10058400" cy="672167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4</a:t>
            </a:r>
            <a:r>
              <a:rPr lang="en-US" b="1" dirty="0"/>
              <a:t> </a:t>
            </a:r>
            <a:r>
              <a:rPr lang="he-IL" b="1" dirty="0"/>
              <a:t>- אמצעי </a:t>
            </a:r>
            <a:r>
              <a:rPr lang="he-IL" b="1" dirty="0" smtClean="0"/>
              <a:t>ספרותי/רטורי/"סגנוני"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606DA-6DDC-4DD9-9E7E-BACE5A80B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16" y="1767672"/>
            <a:ext cx="10175358" cy="3857582"/>
          </a:xfrm>
        </p:spPr>
        <p:txBody>
          <a:bodyPr>
            <a:noAutofit/>
          </a:bodyPr>
          <a:lstStyle/>
          <a:p>
            <a:r>
              <a:rPr lang="he-I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האמצעים </a:t>
            </a:r>
            <a:r>
              <a:rPr lang="he-IL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הספרותיים </a:t>
            </a:r>
            <a:r>
              <a:rPr lang="he-I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באים להדגיש לקורא משהו מעבר למילים </a:t>
            </a:r>
            <a:r>
              <a:rPr lang="he-IL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הכתובות – </a:t>
            </a:r>
            <a:r>
              <a:rPr lang="he-I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להדגיש ולהעביר מסר </a:t>
            </a:r>
            <a:r>
              <a:rPr lang="he-IL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כל שהוא</a:t>
            </a:r>
            <a:endParaRPr lang="he-IL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e-I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רשימת האמצעים הספרותיים: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e-IL" sz="18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שאלה לדוגמה</a:t>
            </a:r>
            <a:r>
              <a:rPr lang="he-I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מהו </a:t>
            </a:r>
            <a:r>
              <a:rPr lang="he-I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האמצעי הספרותי  בפסוק 3 בפרק כ"ב  ואיזה מסר הוא בא להעביר?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"וישכם אברהם בבוקר ויחבוש את חמורו  ויקח את שני נעריו עימו ואת יצחק בנו ויבקע עצי עולה ויקם וילך אל</a:t>
            </a:r>
            <a:r>
              <a:rPr lang="he-IL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..."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8A1B6BD-B8D7-4A3E-9318-52BE312F0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" y="2377441"/>
            <a:ext cx="3347085" cy="28752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228841"/>
              </p:ext>
            </p:extLst>
          </p:nvPr>
        </p:nvGraphicFramePr>
        <p:xfrm>
          <a:off x="4119228" y="2583943"/>
          <a:ext cx="6799386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9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ריבוי פעלים</a:t>
                      </a:r>
                      <a:endParaRPr lang="he-IL" sz="20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ריבוי כינויים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חזרה/כפילות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הגזמה (כל/מאוד)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שאלה רטורית?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ניגוד/מקצה לקצה (</a:t>
                      </a:r>
                      <a:r>
                        <a:rPr lang="he-IL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מ..עד</a:t>
                      </a: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...) </a:t>
                      </a: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לשון נופל על לשון/מצלול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אירוניה/כפל משמעות לעגני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השוואה/דימוי/מטאפורה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מילה מנחה</a:t>
                      </a: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פירוט</a:t>
                      </a: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מספרים סמליים</a:t>
                      </a: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מיזוג</a:t>
                      </a:r>
                      <a:r>
                        <a:rPr lang="he-IL" sz="20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חושים (</a:t>
                      </a:r>
                      <a:r>
                        <a:rPr lang="he-IL" sz="2000" b="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סינסתזיה</a:t>
                      </a:r>
                      <a:r>
                        <a:rPr lang="he-IL" sz="20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486918" lvl="1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e-IL" sz="20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(האנשה)</a:t>
                      </a:r>
                      <a:endParaRPr lang="he-IL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C00F60-0BC2-4056-BA70-6FC22503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517295"/>
            <a:ext cx="10058400" cy="737378"/>
          </a:xfrm>
        </p:spPr>
        <p:txBody>
          <a:bodyPr/>
          <a:lstStyle/>
          <a:p>
            <a:r>
              <a:rPr lang="he-IL" b="1" dirty="0"/>
              <a:t>5</a:t>
            </a:r>
            <a:r>
              <a:rPr lang="en-US" b="1" dirty="0"/>
              <a:t> </a:t>
            </a:r>
            <a:r>
              <a:rPr lang="he-IL" b="1" dirty="0" smtClean="0"/>
              <a:t>– </a:t>
            </a:r>
            <a:r>
              <a:rPr lang="he-IL" b="1" dirty="0" smtClean="0"/>
              <a:t>מונחים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02BAA9F-109D-4A80-8080-4DD9B288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" y="1512842"/>
            <a:ext cx="10706100" cy="4486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>
                <a:solidFill>
                  <a:schemeClr val="tx1"/>
                </a:solidFill>
              </a:rPr>
              <a:t>בשאלות מסוג </a:t>
            </a:r>
            <a:r>
              <a:rPr lang="he-IL" dirty="0" smtClean="0">
                <a:solidFill>
                  <a:schemeClr val="tx1"/>
                </a:solidFill>
              </a:rPr>
              <a:t>זה תישאלו על מושג שלמדתם ותצטרכו להדגים אותו מתוך הפסוקים.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>
                <a:solidFill>
                  <a:schemeClr val="tx1"/>
                </a:solidFill>
              </a:rPr>
              <a:t>מונחים לדוגמה: </a:t>
            </a:r>
            <a:r>
              <a:rPr lang="he-IL" dirty="0" smtClean="0"/>
              <a:t>הדרגה/הדרגתיות</a:t>
            </a:r>
            <a:r>
              <a:rPr lang="he-IL" dirty="0"/>
              <a:t>, גמול אישי/קיבוצי, מידה כנגד מידה, </a:t>
            </a:r>
            <a:r>
              <a:rPr lang="he-IL" dirty="0" smtClean="0"/>
              <a:t>גישה </a:t>
            </a:r>
            <a:r>
              <a:rPr lang="he-IL" dirty="0"/>
              <a:t>ביקורתית/מסורתית, מעשה אבות סימן </a:t>
            </a:r>
            <a:r>
              <a:rPr lang="he-IL" dirty="0" smtClean="0"/>
              <a:t>לבנים, מעשה סמלי, בחירה חופשית.</a:t>
            </a:r>
            <a:endParaRPr lang="he-IL" dirty="0"/>
          </a:p>
          <a:p>
            <a:pPr marL="0" indent="0">
              <a:buNone/>
            </a:pPr>
            <a:endParaRPr lang="he-IL" sz="2400" dirty="0" smtClean="0"/>
          </a:p>
          <a:p>
            <a:r>
              <a:rPr lang="he-IL" sz="2400" dirty="0" smtClean="0"/>
              <a:t>באתר קמפוס אורט בסוף הסיכום של כל פרק ישנה רשימה של מונחים חשובים שמופיעים בפרק והודגמו בו.</a:t>
            </a:r>
          </a:p>
          <a:p>
            <a:pPr marL="0" indent="0">
              <a:buNone/>
            </a:pPr>
            <a:endParaRPr lang="he-IL" sz="2400" dirty="0"/>
          </a:p>
          <a:p>
            <a:pPr marL="0" indent="0">
              <a:buNone/>
            </a:pPr>
            <a:r>
              <a:rPr lang="he-IL" dirty="0" smtClean="0"/>
              <a:t>אחד מהמונחים שמופיעים לעיתים קרובות בבגרות הוא "עיקרון גמול". נדגים מענה לשאלה על מונח זה בשקופית הבאה &gt;</a:t>
            </a:r>
            <a:r>
              <a:rPr lang="he-IL" dirty="0"/>
              <a:t/>
            </a:r>
            <a:br>
              <a:rPr lang="he-IL" dirty="0"/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C00F60-0BC2-4056-BA70-6FC22503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517295"/>
            <a:ext cx="10058400" cy="737378"/>
          </a:xfrm>
        </p:spPr>
        <p:txBody>
          <a:bodyPr/>
          <a:lstStyle/>
          <a:p>
            <a:r>
              <a:rPr lang="he-IL" b="1" dirty="0"/>
              <a:t>5</a:t>
            </a:r>
            <a:r>
              <a:rPr lang="en-US" b="1" dirty="0"/>
              <a:t> </a:t>
            </a:r>
            <a:r>
              <a:rPr lang="he-IL" b="1" dirty="0" smtClean="0"/>
              <a:t>– </a:t>
            </a:r>
            <a:r>
              <a:rPr lang="he-IL" b="1" dirty="0" smtClean="0"/>
              <a:t>מונחים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02BAA9F-109D-4A80-8080-4DD9B288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740" y="1350282"/>
            <a:ext cx="10706100" cy="4486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400" dirty="0">
                <a:solidFill>
                  <a:schemeClr val="tx1"/>
                </a:solidFill>
              </a:rPr>
              <a:t>בשאלות </a:t>
            </a:r>
            <a:r>
              <a:rPr lang="he-IL" sz="2400" dirty="0" smtClean="0"/>
              <a:t>על מונחים</a:t>
            </a:r>
            <a:r>
              <a:rPr lang="he-IL" sz="2400" dirty="0" smtClean="0">
                <a:solidFill>
                  <a:schemeClr val="tx1"/>
                </a:solidFill>
              </a:rPr>
              <a:t> </a:t>
            </a:r>
            <a:r>
              <a:rPr lang="he-IL" sz="2400" dirty="0">
                <a:solidFill>
                  <a:schemeClr val="tx1"/>
                </a:solidFill>
              </a:rPr>
              <a:t>תוכלו להישאל </a:t>
            </a:r>
            <a:r>
              <a:rPr lang="he-IL" sz="2400" dirty="0" smtClean="0">
                <a:solidFill>
                  <a:schemeClr val="tx1"/>
                </a:solidFill>
              </a:rPr>
              <a:t>שלושה </a:t>
            </a:r>
            <a:r>
              <a:rPr lang="he-IL" sz="2400" dirty="0">
                <a:solidFill>
                  <a:schemeClr val="tx1"/>
                </a:solidFill>
              </a:rPr>
              <a:t>סוגי שאלות:</a:t>
            </a:r>
          </a:p>
          <a:p>
            <a:pPr marL="514350" lvl="0" indent="-514350">
              <a:buAutoNum type="arabicPeriod"/>
            </a:pPr>
            <a:r>
              <a:rPr lang="he-IL" sz="2400" b="1" dirty="0" smtClean="0">
                <a:solidFill>
                  <a:schemeClr val="tx1"/>
                </a:solidFill>
              </a:rPr>
              <a:t>הגדרת המונח</a:t>
            </a:r>
            <a:r>
              <a:rPr lang="he-IL" sz="2400" dirty="0" smtClean="0">
                <a:solidFill>
                  <a:schemeClr val="tx1"/>
                </a:solidFill>
              </a:rPr>
              <a:t>: שאלה אופיינית- </a:t>
            </a:r>
            <a:r>
              <a:rPr lang="he-IL" sz="2400" b="1" dirty="0" smtClean="0">
                <a:solidFill>
                  <a:schemeClr val="tx1"/>
                </a:solidFill>
              </a:rPr>
              <a:t>מהו </a:t>
            </a:r>
            <a:r>
              <a:rPr lang="he-IL" sz="2400" b="1" dirty="0"/>
              <a:t>עיקרון</a:t>
            </a:r>
            <a:r>
              <a:rPr lang="he-IL" sz="2400" b="1" dirty="0">
                <a:solidFill>
                  <a:schemeClr val="tx1"/>
                </a:solidFill>
              </a:rPr>
              <a:t> </a:t>
            </a:r>
            <a:r>
              <a:rPr lang="he-IL" sz="2400" b="1" dirty="0" smtClean="0">
                <a:solidFill>
                  <a:schemeClr val="tx1"/>
                </a:solidFill>
              </a:rPr>
              <a:t>גמול?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he-IL" sz="2400" dirty="0" smtClean="0"/>
              <a:t>במקרה זה התשובה היא</a:t>
            </a:r>
            <a:r>
              <a:rPr lang="he-IL" sz="2400" b="1" dirty="0" smtClean="0"/>
              <a:t>: </a:t>
            </a:r>
            <a:r>
              <a:rPr lang="he-IL" sz="2400" dirty="0" smtClean="0">
                <a:solidFill>
                  <a:schemeClr val="tx1"/>
                </a:solidFill>
              </a:rPr>
              <a:t>"</a:t>
            </a:r>
            <a:r>
              <a:rPr lang="he-IL" sz="2400" dirty="0">
                <a:solidFill>
                  <a:schemeClr val="tx1"/>
                </a:solidFill>
              </a:rPr>
              <a:t>מידה כנגד </a:t>
            </a:r>
            <a:r>
              <a:rPr lang="he-IL" sz="2400" dirty="0" smtClean="0">
                <a:solidFill>
                  <a:schemeClr val="tx1"/>
                </a:solidFill>
              </a:rPr>
              <a:t>מידה"- מעשה-גמול, חטא-עונש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2400" b="1" dirty="0" smtClean="0">
                <a:solidFill>
                  <a:schemeClr val="tx1"/>
                </a:solidFill>
              </a:rPr>
              <a:t>הדגמה, בדרך כלל מלווה בהסבר</a:t>
            </a:r>
            <a:r>
              <a:rPr lang="he-IL" sz="2400" dirty="0" smtClean="0"/>
              <a:t>: בהדגמת עיקרון הגמול </a:t>
            </a:r>
            <a:r>
              <a:rPr lang="he-IL" sz="2400" dirty="0" smtClean="0">
                <a:solidFill>
                  <a:schemeClr val="tx1"/>
                </a:solidFill>
              </a:rPr>
              <a:t>עליכם  </a:t>
            </a:r>
            <a:r>
              <a:rPr lang="he-IL" sz="2400" dirty="0">
                <a:solidFill>
                  <a:schemeClr val="tx1"/>
                </a:solidFill>
              </a:rPr>
              <a:t>לחפש היגיון/רעיון דומה או </a:t>
            </a:r>
            <a:r>
              <a:rPr lang="he-IL" sz="2400" b="1" dirty="0">
                <a:solidFill>
                  <a:srgbClr val="D10B7C"/>
                </a:solidFill>
              </a:rPr>
              <a:t>מילה דומה </a:t>
            </a:r>
            <a:r>
              <a:rPr lang="he-IL" sz="2400" dirty="0">
                <a:solidFill>
                  <a:schemeClr val="tx1"/>
                </a:solidFill>
              </a:rPr>
              <a:t>– כדי </a:t>
            </a:r>
            <a:r>
              <a:rPr lang="he-IL" sz="2400" b="1" u="sng" dirty="0">
                <a:solidFill>
                  <a:srgbClr val="D10B7C"/>
                </a:solidFill>
              </a:rPr>
              <a:t>להראות שהגורל איננו עיוור!</a:t>
            </a:r>
            <a:endParaRPr lang="en-US" sz="2400" b="1" u="sng" dirty="0">
              <a:solidFill>
                <a:srgbClr val="D10B7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2400" dirty="0" smtClean="0"/>
              <a:t>יצירת </a:t>
            </a:r>
            <a:r>
              <a:rPr lang="he-IL" sz="2400" b="1" dirty="0" smtClean="0"/>
              <a:t>הבחנה בתוך המונח</a:t>
            </a:r>
            <a:r>
              <a:rPr lang="he-IL" sz="2400" dirty="0" smtClean="0"/>
              <a:t>: שאלה אופיינית- </a:t>
            </a:r>
            <a:r>
              <a:rPr lang="he-IL" sz="2400" dirty="0" smtClean="0">
                <a:solidFill>
                  <a:schemeClr val="tx1"/>
                </a:solidFill>
              </a:rPr>
              <a:t>מה </a:t>
            </a:r>
            <a:r>
              <a:rPr lang="he-IL" sz="2400" dirty="0">
                <a:solidFill>
                  <a:schemeClr val="tx1"/>
                </a:solidFill>
              </a:rPr>
              <a:t>היא </a:t>
            </a:r>
            <a:r>
              <a:rPr lang="he-IL" sz="2400" b="1" u="sng" dirty="0"/>
              <a:t>תפיסת/שיטת/סוג</a:t>
            </a:r>
            <a:r>
              <a:rPr lang="he-IL" sz="2400" b="1" dirty="0">
                <a:solidFill>
                  <a:schemeClr val="tx1"/>
                </a:solidFill>
              </a:rPr>
              <a:t> </a:t>
            </a:r>
            <a:r>
              <a:rPr lang="he-IL" sz="2400" b="1" dirty="0" smtClean="0">
                <a:solidFill>
                  <a:schemeClr val="tx1"/>
                </a:solidFill>
              </a:rPr>
              <a:t>הגמול: </a:t>
            </a:r>
            <a:r>
              <a:rPr lang="he-IL" sz="2400" b="1" dirty="0">
                <a:solidFill>
                  <a:schemeClr val="tx1"/>
                </a:solidFill>
              </a:rPr>
              <a:t>גמול </a:t>
            </a:r>
            <a:r>
              <a:rPr lang="he-IL" sz="2400" b="1" dirty="0" smtClean="0">
                <a:solidFill>
                  <a:schemeClr val="tx1"/>
                </a:solidFill>
              </a:rPr>
              <a:t>אישי, גמול לדורות או גמול </a:t>
            </a:r>
            <a:r>
              <a:rPr lang="he-IL" sz="2400" b="1" dirty="0" smtClean="0"/>
              <a:t>קיבוצי</a:t>
            </a:r>
            <a:r>
              <a:rPr lang="he-IL" sz="2400" b="1" dirty="0" smtClean="0"/>
              <a:t>?</a:t>
            </a:r>
            <a:r>
              <a:rPr lang="en-US" sz="2400" b="1" dirty="0" smtClean="0">
                <a:solidFill>
                  <a:srgbClr val="D10B7C"/>
                </a:solidFill>
              </a:rPr>
              <a:t/>
            </a:r>
            <a:br>
              <a:rPr lang="en-US" sz="2400" b="1" dirty="0" smtClean="0">
                <a:solidFill>
                  <a:srgbClr val="D10B7C"/>
                </a:solidFill>
              </a:rPr>
            </a:br>
            <a:r>
              <a:rPr lang="he-IL" sz="2400" dirty="0" smtClean="0"/>
              <a:t>דגש לתשובה: שימו לב- </a:t>
            </a:r>
            <a:r>
              <a:rPr lang="he-IL" sz="2400" dirty="0" smtClean="0"/>
              <a:t>לפעמים </a:t>
            </a:r>
            <a:r>
              <a:rPr lang="he-IL" sz="2400" dirty="0"/>
              <a:t>זה גם וגם! </a:t>
            </a:r>
            <a:r>
              <a:rPr lang="he-IL" sz="2400" dirty="0" smtClean="0"/>
              <a:t>בכל מקרה, </a:t>
            </a:r>
            <a:r>
              <a:rPr lang="he-IL" sz="2400" dirty="0"/>
              <a:t>אם לא בטוחים רושמים </a:t>
            </a:r>
            <a:r>
              <a:rPr lang="he-IL" sz="2400" dirty="0" smtClean="0"/>
              <a:t>ומנמקים </a:t>
            </a:r>
            <a:r>
              <a:rPr lang="he-IL" sz="2400" dirty="0" err="1" smtClean="0"/>
              <a:t>הכל</a:t>
            </a:r>
            <a:r>
              <a:rPr lang="he-IL" sz="2400" dirty="0" smtClean="0"/>
              <a:t>.</a:t>
            </a:r>
            <a:r>
              <a:rPr lang="he-IL" sz="2400" dirty="0" smtClean="0"/>
              <a:t> </a:t>
            </a:r>
            <a:r>
              <a:rPr lang="he-IL" sz="2000" dirty="0" smtClean="0"/>
              <a:t>(לדעתי זה גמול אישי כי... אבל מצד שני אפשר לראות בזה גם גמול לדורות כי...)</a:t>
            </a:r>
            <a:endParaRPr lang="he-IL" sz="2000" dirty="0"/>
          </a:p>
          <a:p>
            <a:pPr marL="0" indent="0">
              <a:buNone/>
            </a:pPr>
            <a:r>
              <a:rPr lang="he-IL" sz="2400" dirty="0" smtClean="0">
                <a:solidFill>
                  <a:schemeClr val="tx1"/>
                </a:solidFill>
              </a:rPr>
              <a:t>שאלה לדוגמה</a:t>
            </a:r>
            <a:r>
              <a:rPr lang="he-IL" sz="2400" dirty="0" smtClean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he-IL" sz="2400" dirty="0" smtClean="0">
                <a:solidFill>
                  <a:schemeClr val="tx1"/>
                </a:solidFill>
              </a:rPr>
              <a:t>הסבר והוכח: </a:t>
            </a:r>
            <a:r>
              <a:rPr lang="he-IL" sz="2400" dirty="0">
                <a:solidFill>
                  <a:srgbClr val="D10C7D"/>
                </a:solidFill>
              </a:rPr>
              <a:t>מהו עיקרון הגמול </a:t>
            </a:r>
            <a:r>
              <a:rPr lang="he-IL" sz="2400" dirty="0">
                <a:solidFill>
                  <a:schemeClr val="tx1"/>
                </a:solidFill>
              </a:rPr>
              <a:t>לפיו נענש </a:t>
            </a:r>
            <a:r>
              <a:rPr lang="he-IL" sz="2400" dirty="0" smtClean="0">
                <a:solidFill>
                  <a:schemeClr val="tx1"/>
                </a:solidFill>
              </a:rPr>
              <a:t>יעקב </a:t>
            </a:r>
            <a:r>
              <a:rPr lang="he-IL" sz="2400" dirty="0">
                <a:solidFill>
                  <a:schemeClr val="tx1"/>
                </a:solidFill>
              </a:rPr>
              <a:t>בתרמית של </a:t>
            </a:r>
            <a:r>
              <a:rPr lang="he-IL" sz="2400" dirty="0" smtClean="0">
                <a:solidFill>
                  <a:schemeClr val="tx1"/>
                </a:solidFill>
              </a:rPr>
              <a:t>לבן? בדבריך </a:t>
            </a:r>
            <a:r>
              <a:rPr lang="he-IL" sz="2400" dirty="0">
                <a:solidFill>
                  <a:schemeClr val="tx1"/>
                </a:solidFill>
              </a:rPr>
              <a:t>הסתמך על </a:t>
            </a:r>
            <a:r>
              <a:rPr lang="he-IL" sz="2400" dirty="0" smtClean="0">
                <a:solidFill>
                  <a:schemeClr val="tx1"/>
                </a:solidFill>
              </a:rPr>
              <a:t>פרקים </a:t>
            </a:r>
            <a:r>
              <a:rPr lang="he-IL" sz="2400" dirty="0">
                <a:solidFill>
                  <a:schemeClr val="tx1"/>
                </a:solidFill>
              </a:rPr>
              <a:t>כ"ז וכ"ט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A963C7-ACDF-4EAB-9BD7-357E6398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20" y="566366"/>
            <a:ext cx="10058400" cy="698467"/>
          </a:xfrm>
        </p:spPr>
        <p:txBody>
          <a:bodyPr/>
          <a:lstStyle/>
          <a:p>
            <a:r>
              <a:rPr lang="he-IL" b="1" dirty="0"/>
              <a:t>6</a:t>
            </a:r>
            <a:r>
              <a:rPr lang="en-US" b="1" dirty="0"/>
              <a:t> </a:t>
            </a:r>
            <a:r>
              <a:rPr lang="he-IL" b="1" dirty="0"/>
              <a:t>- שאלה של פרשנות 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2E4659-9624-412E-9695-1BF3384DB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577340"/>
            <a:ext cx="10850880" cy="4426374"/>
          </a:xfrm>
        </p:spPr>
        <p:txBody>
          <a:bodyPr>
            <a:noAutofit/>
          </a:bodyPr>
          <a:lstStyle/>
          <a:p>
            <a:r>
              <a:rPr lang="he-IL" sz="2000" dirty="0">
                <a:solidFill>
                  <a:schemeClr val="tx1"/>
                </a:solidFill>
              </a:rPr>
              <a:t>בשאלות של פרשנות יובאו דברי פרשן בנוגע לפסוק ספציפי.</a:t>
            </a:r>
          </a:p>
          <a:p>
            <a:r>
              <a:rPr lang="he-IL" sz="2000" dirty="0" smtClean="0">
                <a:solidFill>
                  <a:schemeClr val="tx1"/>
                </a:solidFill>
              </a:rPr>
              <a:t>עליכם </a:t>
            </a:r>
            <a:r>
              <a:rPr lang="he-IL" sz="2000" dirty="0">
                <a:solidFill>
                  <a:srgbClr val="D10C7D"/>
                </a:solidFill>
              </a:rPr>
              <a:t>לקרוא את הפסוק </a:t>
            </a:r>
            <a:r>
              <a:rPr lang="he-IL" sz="2000" dirty="0">
                <a:solidFill>
                  <a:schemeClr val="tx1"/>
                </a:solidFill>
              </a:rPr>
              <a:t>הספציפי הרלוונטי </a:t>
            </a:r>
            <a:r>
              <a:rPr lang="he-IL" sz="2000" dirty="0" smtClean="0">
                <a:solidFill>
                  <a:srgbClr val="D10C7D"/>
                </a:solidFill>
              </a:rPr>
              <a:t>ואח"כ </a:t>
            </a:r>
            <a:r>
              <a:rPr lang="he-IL" sz="2000" dirty="0">
                <a:solidFill>
                  <a:srgbClr val="D10C7D"/>
                </a:solidFill>
              </a:rPr>
              <a:t>לנסות להבין את דברי הפרשן </a:t>
            </a:r>
            <a:r>
              <a:rPr lang="he-IL" sz="2000" dirty="0">
                <a:solidFill>
                  <a:schemeClr val="tx1"/>
                </a:solidFill>
              </a:rPr>
              <a:t>ביחס לפסוק.</a:t>
            </a:r>
          </a:p>
          <a:p>
            <a:r>
              <a:rPr lang="he-IL" sz="2000" dirty="0">
                <a:solidFill>
                  <a:schemeClr val="tx1"/>
                </a:solidFill>
              </a:rPr>
              <a:t>לא נורא אם לא מבינים את כל המילים.</a:t>
            </a:r>
          </a:p>
          <a:p>
            <a:r>
              <a:rPr lang="he-IL" sz="2000" dirty="0">
                <a:solidFill>
                  <a:schemeClr val="tx1"/>
                </a:solidFill>
              </a:rPr>
              <a:t>נסו להבין מה גרם לפרשן </a:t>
            </a:r>
            <a:r>
              <a:rPr lang="he-IL" sz="2000" dirty="0" smtClean="0">
                <a:solidFill>
                  <a:schemeClr val="tx1"/>
                </a:solidFill>
              </a:rPr>
              <a:t>לפרש? </a:t>
            </a:r>
            <a:r>
              <a:rPr lang="he-IL" sz="2000" dirty="0">
                <a:solidFill>
                  <a:schemeClr val="tx1"/>
                </a:solidFill>
              </a:rPr>
              <a:t>מה היה הקושי? מה הציק </a:t>
            </a:r>
            <a:r>
              <a:rPr lang="he-IL" sz="2000" dirty="0" smtClean="0">
                <a:solidFill>
                  <a:schemeClr val="tx1"/>
                </a:solidFill>
              </a:rPr>
              <a:t>לו?  </a:t>
            </a:r>
          </a:p>
          <a:p>
            <a:r>
              <a:rPr lang="he-IL" sz="2000" dirty="0" smtClean="0"/>
              <a:t>השאלות הללו בדרך כלל </a:t>
            </a:r>
            <a:r>
              <a:rPr lang="he-IL" sz="2000" dirty="0" smtClean="0">
                <a:solidFill>
                  <a:schemeClr val="tx1"/>
                </a:solidFill>
              </a:rPr>
              <a:t>שאלות </a:t>
            </a:r>
            <a:r>
              <a:rPr lang="he-IL" sz="2000" dirty="0">
                <a:solidFill>
                  <a:schemeClr val="tx1"/>
                </a:solidFill>
              </a:rPr>
              <a:t>יותר מאתגרות</a:t>
            </a:r>
          </a:p>
          <a:p>
            <a:r>
              <a:rPr lang="he-IL" sz="2000" dirty="0" smtClean="0">
                <a:solidFill>
                  <a:srgbClr val="D10C7D"/>
                </a:solidFill>
              </a:rPr>
              <a:t>שימו לב: לא </a:t>
            </a:r>
            <a:r>
              <a:rPr lang="he-IL" sz="2000" dirty="0" smtClean="0">
                <a:solidFill>
                  <a:srgbClr val="D10C7D"/>
                </a:solidFill>
              </a:rPr>
              <a:t>לכתוב סתם דברים שאתם זוכרים מהכיתה כי לא בטוח </a:t>
            </a:r>
            <a:r>
              <a:rPr lang="he-IL" sz="2000" dirty="0" smtClean="0">
                <a:solidFill>
                  <a:srgbClr val="D10C7D"/>
                </a:solidFill>
              </a:rPr>
              <a:t>שהפרשן עליו נשאלתם וזה שעליו למדתם בכיתה הוא אותו פרשן</a:t>
            </a:r>
            <a:endParaRPr lang="he-IL" sz="2000" dirty="0" smtClean="0">
              <a:solidFill>
                <a:srgbClr val="D10C7D"/>
              </a:solidFill>
            </a:endParaRPr>
          </a:p>
          <a:p>
            <a:pPr marL="0" indent="0">
              <a:buNone/>
            </a:pPr>
            <a:r>
              <a:rPr lang="he-IL" sz="2000" dirty="0" smtClean="0">
                <a:solidFill>
                  <a:schemeClr val="tx1"/>
                </a:solidFill>
              </a:rPr>
              <a:t>שאלה לדוגמה</a:t>
            </a:r>
            <a:r>
              <a:rPr lang="he-IL" sz="2000" dirty="0" smtClean="0">
                <a:solidFill>
                  <a:schemeClr val="tx1"/>
                </a:solidFill>
              </a:rPr>
              <a:t>: </a:t>
            </a:r>
            <a:endParaRPr lang="he-I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sz="2000" dirty="0">
                <a:solidFill>
                  <a:schemeClr val="tx1"/>
                </a:solidFill>
              </a:rPr>
              <a:t> על פסוק 24 בפרק </a:t>
            </a:r>
            <a:r>
              <a:rPr lang="he-IL" sz="2000" dirty="0" smtClean="0">
                <a:solidFill>
                  <a:schemeClr val="tx1"/>
                </a:solidFill>
              </a:rPr>
              <a:t>מ"ב </a:t>
            </a:r>
            <a:r>
              <a:rPr lang="he-IL" sz="2000" dirty="0">
                <a:solidFill>
                  <a:schemeClr val="tx1"/>
                </a:solidFill>
              </a:rPr>
              <a:t>אומר שטרנברג:</a:t>
            </a:r>
          </a:p>
          <a:p>
            <a:pPr marL="0" indent="0">
              <a:buNone/>
            </a:pPr>
            <a:r>
              <a:rPr lang="he-IL" sz="2000" dirty="0">
                <a:solidFill>
                  <a:schemeClr val="tx1"/>
                </a:solidFill>
              </a:rPr>
              <a:t>"בנה השני של לאה הוא בן ערובה מושלם תמורת בנה השני של רחל."</a:t>
            </a:r>
          </a:p>
          <a:p>
            <a:pPr marL="0" indent="0">
              <a:buNone/>
            </a:pPr>
            <a:r>
              <a:rPr lang="he-IL" sz="2000" dirty="0">
                <a:solidFill>
                  <a:schemeClr val="tx1"/>
                </a:solidFill>
              </a:rPr>
              <a:t> מה </a:t>
            </a:r>
            <a:r>
              <a:rPr lang="he-IL" sz="2000" b="1" u="sng" dirty="0">
                <a:solidFill>
                  <a:schemeClr val="tx1"/>
                </a:solidFill>
              </a:rPr>
              <a:t>הקושי</a:t>
            </a:r>
            <a:r>
              <a:rPr lang="he-IL" sz="2000" dirty="0">
                <a:solidFill>
                  <a:schemeClr val="tx1"/>
                </a:solidFill>
              </a:rPr>
              <a:t> שמטריד את הפרשן ומה </a:t>
            </a:r>
            <a:r>
              <a:rPr lang="he-IL" sz="2000" b="1" u="sng" dirty="0" smtClean="0">
                <a:solidFill>
                  <a:schemeClr val="tx1"/>
                </a:solidFill>
              </a:rPr>
              <a:t>הפתרון</a:t>
            </a:r>
            <a:r>
              <a:rPr lang="he-IL" sz="2000" dirty="0" smtClean="0">
                <a:solidFill>
                  <a:schemeClr val="tx1"/>
                </a:solidFill>
              </a:rPr>
              <a:t> </a:t>
            </a:r>
            <a:r>
              <a:rPr lang="he-IL" sz="2000" dirty="0">
                <a:solidFill>
                  <a:schemeClr val="tx1"/>
                </a:solidFill>
              </a:rPr>
              <a:t>שהוא מציע?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77" y="4472412"/>
            <a:ext cx="3920150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600" dirty="0" smtClean="0"/>
              <a:t>תזכורת לפסוק שבשאלה: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600" dirty="0" smtClean="0"/>
              <a:t>"וַיִּסֹּב </a:t>
            </a:r>
            <a:r>
              <a:rPr lang="he-IL" sz="1600" dirty="0"/>
              <a:t>מֵעֲלֵיהֶם </a:t>
            </a:r>
            <a:r>
              <a:rPr lang="he-IL" sz="1600" dirty="0" err="1"/>
              <a:t>וַיֵּבְך</a:t>
            </a:r>
            <a:r>
              <a:rPr lang="he-IL" sz="1600" dirty="0"/>
              <a:t>ְּ וַיָּשָׁב </a:t>
            </a:r>
            <a:r>
              <a:rPr lang="he-IL" sz="1600" dirty="0" err="1"/>
              <a:t>אֲלֵהֶם</a:t>
            </a:r>
            <a:r>
              <a:rPr lang="he-IL" sz="1600" dirty="0"/>
              <a:t> וַיְדַבֵּר </a:t>
            </a:r>
            <a:r>
              <a:rPr lang="he-IL" sz="1600" dirty="0" err="1"/>
              <a:t>אֲלֵהֶם</a:t>
            </a:r>
            <a:r>
              <a:rPr lang="he-IL" sz="1600" dirty="0"/>
              <a:t> </a:t>
            </a:r>
            <a:r>
              <a:rPr lang="he-IL" sz="1600" dirty="0" err="1"/>
              <a:t>וַיִּקַּח</a:t>
            </a:r>
            <a:r>
              <a:rPr lang="he-IL" sz="1600" dirty="0"/>
              <a:t> מֵאִתָּם אֶת-שִׁמְעוֹן וַיֶּאֱסֹר אֹתוֹ לְעֵינֵיהֶם</a:t>
            </a:r>
            <a:r>
              <a:rPr lang="he-IL" sz="1600" dirty="0" smtClean="0"/>
              <a:t>."</a:t>
            </a:r>
            <a:r>
              <a:rPr lang="he-IL" sz="1600" dirty="0"/>
              <a:t> 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e-IL" sz="1400" dirty="0" smtClean="0"/>
              <a:t>(בבגרות כנראה לא יתנו לכם את הפסוק. וודאו שאתם אכן יודעים לפתוח במקום הנכון על פי הפנייה)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26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F0EB50-C74F-4927-8ED6-68EBF62A8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4" y="1043622"/>
            <a:ext cx="10692836" cy="717922"/>
          </a:xfrm>
        </p:spPr>
        <p:txBody>
          <a:bodyPr>
            <a:normAutofit/>
          </a:bodyPr>
          <a:lstStyle/>
          <a:p>
            <a:r>
              <a:rPr lang="he-IL" b="1" dirty="0"/>
              <a:t>7</a:t>
            </a:r>
            <a:r>
              <a:rPr lang="en-US" b="1" dirty="0"/>
              <a:t> </a:t>
            </a:r>
            <a:r>
              <a:rPr lang="he-IL" b="1" dirty="0" smtClean="0"/>
              <a:t>– תופס? מה התפיסה בפסוק זה</a:t>
            </a:r>
            <a:r>
              <a:rPr lang="he-IL" b="1" dirty="0" smtClean="0"/>
              <a:t>? 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2A5157-2A83-431A-8745-80CC11855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67" y="2255352"/>
            <a:ext cx="10410613" cy="384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>
                <a:solidFill>
                  <a:schemeClr val="tx1"/>
                </a:solidFill>
              </a:rPr>
              <a:t>בשאלות </a:t>
            </a:r>
            <a:r>
              <a:rPr lang="he-IL" sz="2400" dirty="0" smtClean="0">
                <a:solidFill>
                  <a:schemeClr val="tx1"/>
                </a:solidFill>
              </a:rPr>
              <a:t>אלו </a:t>
            </a:r>
            <a:r>
              <a:rPr lang="he-IL" sz="2400" dirty="0">
                <a:solidFill>
                  <a:schemeClr val="tx1"/>
                </a:solidFill>
              </a:rPr>
              <a:t>תצטרכו להשיב </a:t>
            </a:r>
            <a:r>
              <a:rPr lang="he-IL" sz="2400" b="1" dirty="0">
                <a:solidFill>
                  <a:schemeClr val="tx1"/>
                </a:solidFill>
              </a:rPr>
              <a:t>איזו </a:t>
            </a:r>
            <a:r>
              <a:rPr lang="he-IL" sz="2400" b="1" dirty="0" smtClean="0">
                <a:solidFill>
                  <a:schemeClr val="tx1"/>
                </a:solidFill>
              </a:rPr>
              <a:t>תפיסה </a:t>
            </a:r>
            <a:r>
              <a:rPr lang="he-IL" sz="2400" b="1" dirty="0">
                <a:solidFill>
                  <a:schemeClr val="tx1"/>
                </a:solidFill>
              </a:rPr>
              <a:t>עולה מפסוק מסוים</a:t>
            </a:r>
            <a:r>
              <a:rPr lang="he-IL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he-IL" sz="2400" b="1" u="sng" dirty="0" smtClean="0">
                <a:solidFill>
                  <a:schemeClr val="tx1"/>
                </a:solidFill>
              </a:rPr>
              <a:t>אם שואלים "איזו תפיסת אלוהות" - ישנן </a:t>
            </a:r>
            <a:r>
              <a:rPr lang="he-IL" sz="2400" b="1" u="sng" dirty="0">
                <a:solidFill>
                  <a:schemeClr val="tx1"/>
                </a:solidFill>
              </a:rPr>
              <a:t>שתי תפיסות רלוונטיות:</a:t>
            </a:r>
          </a:p>
          <a:p>
            <a:pPr marL="0" lvl="0" indent="0">
              <a:buNone/>
            </a:pPr>
            <a:r>
              <a:rPr lang="he-IL" sz="2400" b="1" dirty="0" smtClean="0"/>
              <a:t>1. </a:t>
            </a:r>
            <a:r>
              <a:rPr lang="he-IL" sz="2400" dirty="0" smtClean="0">
                <a:solidFill>
                  <a:schemeClr val="tx1"/>
                </a:solidFill>
              </a:rPr>
              <a:t>אלוהות </a:t>
            </a:r>
            <a:r>
              <a:rPr lang="he-IL" sz="2400" dirty="0" smtClean="0">
                <a:solidFill>
                  <a:schemeClr val="tx1"/>
                </a:solidFill>
              </a:rPr>
              <a:t>מקומית/</a:t>
            </a:r>
            <a:r>
              <a:rPr lang="he-IL" sz="2400" dirty="0" err="1" smtClean="0">
                <a:solidFill>
                  <a:schemeClr val="tx1"/>
                </a:solidFill>
              </a:rPr>
              <a:t>פולותאיזם</a:t>
            </a:r>
            <a:r>
              <a:rPr lang="he-IL" sz="2400" dirty="0">
                <a:solidFill>
                  <a:schemeClr val="tx1"/>
                </a:solidFill>
              </a:rPr>
              <a:t>/</a:t>
            </a:r>
            <a:r>
              <a:rPr lang="he-IL" sz="2400" dirty="0" smtClean="0">
                <a:solidFill>
                  <a:schemeClr val="tx1"/>
                </a:solidFill>
              </a:rPr>
              <a:t>אל </a:t>
            </a:r>
            <a:r>
              <a:rPr lang="he-IL" sz="2400" dirty="0">
                <a:solidFill>
                  <a:schemeClr val="tx1"/>
                </a:solidFill>
              </a:rPr>
              <a:t>גשמי- שאחראי על תחום ספציפי אחד- בעל אשרה ועוד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sz="2400" b="1" dirty="0">
                <a:solidFill>
                  <a:schemeClr val="tx1"/>
                </a:solidFill>
              </a:rPr>
              <a:t>או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tx1"/>
                </a:solidFill>
              </a:rPr>
              <a:t>2. אלוהות </a:t>
            </a:r>
            <a:r>
              <a:rPr lang="he-IL" sz="2400" dirty="0" smtClean="0">
                <a:solidFill>
                  <a:schemeClr val="tx1"/>
                </a:solidFill>
              </a:rPr>
              <a:t>אוניברסאלית/מונותאיזם/אל </a:t>
            </a:r>
            <a:r>
              <a:rPr lang="he-IL" sz="2400" dirty="0">
                <a:solidFill>
                  <a:schemeClr val="tx1"/>
                </a:solidFill>
              </a:rPr>
              <a:t>מופשט-ללא צורה שמכליל את כל תחומי החיים </a:t>
            </a:r>
            <a:r>
              <a:rPr lang="he-IL" sz="2400" dirty="0" smtClean="0">
                <a:solidFill>
                  <a:schemeClr val="tx1"/>
                </a:solidFill>
              </a:rPr>
              <a:t>בכוחותיו</a:t>
            </a:r>
            <a:endParaRPr lang="he-I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sz="2400" b="1" u="sng" dirty="0" smtClean="0">
                <a:solidFill>
                  <a:schemeClr val="tx1"/>
                </a:solidFill>
              </a:rPr>
              <a:t>אבל, אם שואלים "איזו תפיסה היסטוריוסופית" יש רק אפשרות אחת </a:t>
            </a:r>
            <a:r>
              <a:rPr lang="he-IL" sz="2400" dirty="0" smtClean="0">
                <a:solidFill>
                  <a:schemeClr val="tx1"/>
                </a:solidFill>
              </a:rPr>
              <a:t>–</a:t>
            </a:r>
          </a:p>
          <a:p>
            <a:pPr marL="0" indent="0">
              <a:buNone/>
            </a:pPr>
            <a:r>
              <a:rPr lang="he-IL" sz="2400" b="1" u="sng" dirty="0" smtClean="0">
                <a:solidFill>
                  <a:srgbClr val="FF0000"/>
                </a:solidFill>
              </a:rPr>
              <a:t>תפיסה היסטוריוסופית דתית</a:t>
            </a:r>
            <a:r>
              <a:rPr lang="he-IL" sz="2400" dirty="0" smtClean="0">
                <a:solidFill>
                  <a:schemeClr val="tx1"/>
                </a:solidFill>
              </a:rPr>
              <a:t> – שה' הוא אלוהי ההיסטוריה. מנהל העולם. שולט בעולם ולא רק "ברא" את העולם.</a:t>
            </a:r>
          </a:p>
        </p:txBody>
      </p:sp>
    </p:spTree>
    <p:extLst>
      <p:ext uri="{BB962C8B-B14F-4D97-AF65-F5344CB8AC3E}">
        <p14:creationId xmlns:p14="http://schemas.microsoft.com/office/powerpoint/2010/main" val="42451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1079324"/>
            <a:ext cx="10515600" cy="2162351"/>
          </a:xfrm>
        </p:spPr>
        <p:txBody>
          <a:bodyPr/>
          <a:lstStyle/>
          <a:p>
            <a:r>
              <a:rPr lang="he-IL" b="1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פיצוח נוסח השאלות</a:t>
            </a:r>
          </a:p>
        </p:txBody>
      </p:sp>
    </p:spTree>
    <p:extLst>
      <p:ext uri="{BB962C8B-B14F-4D97-AF65-F5344CB8AC3E}">
        <p14:creationId xmlns:p14="http://schemas.microsoft.com/office/powerpoint/2010/main" val="26477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E1EFEE-2DDE-40A5-9484-C0F84A2F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315" y="389068"/>
            <a:ext cx="10058400" cy="793377"/>
          </a:xfrm>
        </p:spPr>
        <p:txBody>
          <a:bodyPr anchor="ctr"/>
          <a:lstStyle/>
          <a:p>
            <a:r>
              <a:rPr lang="he-IL" b="1" dirty="0"/>
              <a:t>תכלס - מה הם אומרים לי? מה לעשות?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46B3D4-B79F-43ED-900F-D6F8E7CB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85" y="1182445"/>
            <a:ext cx="11017930" cy="3857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הוראות נפוצות בשאלות </a:t>
            </a: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צטט /הבא ראיה מהכתוב /בסס - </a:t>
            </a:r>
            <a:r>
              <a:rPr lang="he-IL" sz="2000" b="1" dirty="0" smtClean="0">
                <a:solidFill>
                  <a:srgbClr val="D10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לקצר</a:t>
            </a: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להביא רק את מה שרלוונטי בפסוק.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1"/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ההעתקה לוקחת המון זמן. </a:t>
            </a:r>
            <a:endParaRPr lang="he-I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לזכור לשים תמיד </a:t>
            </a:r>
            <a:r>
              <a:rPr lang="he-IL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מרכאות</a:t>
            </a: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שלוש נקודות ומראה מקום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אם מבקשים רק לצטט לא חייבים להסביר. אם מבקשים גם להסביר אז קודם ציטוט ואח"כ הסבר. 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he-I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 הטוענים ש </a:t>
            </a: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להסביר קביעה ספציפית זו דרך הפסוקים שימו לב – </a:t>
            </a:r>
            <a:r>
              <a:rPr lang="he-IL" sz="2000" b="1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 להסביר ולהדגים את כל החלקים של הטענה! </a:t>
            </a:r>
            <a:r>
              <a:rPr lang="en-US" sz="20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 smtClean="0">
              <a:solidFill>
                <a:srgbClr val="D10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e-I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עולה בקנה אחד</a:t>
            </a: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=מתאים, האם המשפט בהלימה עם הפסוק. האם יש התאמה בין שני עניינים.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e-IL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הבא </a:t>
            </a:r>
            <a:r>
              <a:rPr lang="he-I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דוגמאות- </a:t>
            </a: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 פחות </a:t>
            </a: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משתיים. </a:t>
            </a:r>
            <a:r>
              <a:rPr lang="he-I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 חובה </a:t>
            </a:r>
            <a:r>
              <a:rPr lang="he-I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ציטוט, </a:t>
            </a:r>
            <a:r>
              <a:rPr lang="he-IL" sz="2000" b="1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אפשר להגיד גם במילים שלכם</a:t>
            </a:r>
            <a:r>
              <a:rPr lang="he-IL" sz="20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>
              <a:buNone/>
            </a:pPr>
            <a:r>
              <a:rPr lang="he-IL" sz="20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b="1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אם ביקשו 2 דוגמאות ויש יותר דוגמאות הביאו 3!! אם ביקשו 4 ויש יותר הביאו 5 וכן הלאה!!</a:t>
            </a:r>
            <a:endParaRPr lang="en-US" sz="2000" b="1" dirty="0">
              <a:solidFill>
                <a:srgbClr val="D10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E1EFEE-2DDE-40A5-9484-C0F84A2F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472116"/>
            <a:ext cx="10058400" cy="711437"/>
          </a:xfrm>
        </p:spPr>
        <p:txBody>
          <a:bodyPr/>
          <a:lstStyle/>
          <a:p>
            <a:r>
              <a:rPr lang="he-IL" b="1" dirty="0"/>
              <a:t>תכלס</a:t>
            </a:r>
            <a:r>
              <a:rPr lang="en-US" b="1" dirty="0"/>
              <a:t> </a:t>
            </a:r>
            <a:r>
              <a:rPr lang="he-IL" b="1" dirty="0"/>
              <a:t>- מה הם אומרים לי? מה לעשות?</a:t>
            </a:r>
            <a:endParaRPr lang="en-US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46B3D4-B79F-43ED-900F-D6F8E7CB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85" y="1432982"/>
            <a:ext cx="11267795" cy="4066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he-IL" sz="2400" dirty="0">
                <a:solidFill>
                  <a:srgbClr val="D10C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 חייבים להבין את כל המילים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בפסוק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בפרשנות. לא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להיבהל.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כמו שבטקסטים באנגלית לא חייבים להבין כל מיהל אלא להשתמש בהקשר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איך מצטיירת דמותו?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לפרט תכונות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אופי, מורכבות, מאפיינים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שליליים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וחיוביים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</a:t>
            </a:r>
            <a:r>
              <a:rPr lang="he-IL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לדעתך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כאמור, זו שאלת מתנה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אך צריך לחשוב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אתה חושב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ולנמק.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אין נכון או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 נכון רק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הגיון, חובה עובדות מהטקסט שתומכות את דבריך,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ועדיף </a:t>
            </a:r>
            <a:r>
              <a:rPr lang="he-IL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ציטוט.</a:t>
            </a:r>
            <a:endParaRPr lang="he-I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תשובה </a:t>
            </a:r>
            <a:r>
              <a:rPr lang="he-IL" sz="24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אינטליגנטית כוללת: מצד אחד  זה רע כי .. מצד שני זה טוב כי...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אך יש </a:t>
            </a:r>
            <a:r>
              <a:rPr lang="he-IL" sz="2400" b="1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לחתום במילים</a:t>
            </a: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לדעתי </a:t>
            </a:r>
            <a:r>
              <a:rPr lang="he-IL" sz="24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זה </a:t>
            </a: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בעיקר </a:t>
            </a:r>
            <a:r>
              <a:rPr lang="he-IL" sz="24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טוב/רע בגלל </a:t>
            </a: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[כאן יהיה </a:t>
            </a:r>
            <a:r>
              <a:rPr lang="he-IL" sz="2400" dirty="0" err="1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איזכור</a:t>
            </a: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קצר של נימוק שציינתם] (אם </a:t>
            </a:r>
            <a:r>
              <a:rPr lang="he-IL" sz="24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 לכם עוד נימוק – בכלל פגז</a:t>
            </a: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אזכרו אותו גם!</a:t>
            </a: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D10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9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5313" y="1209586"/>
            <a:ext cx="10058400" cy="2163803"/>
          </a:xfrm>
        </p:spPr>
        <p:txBody>
          <a:bodyPr/>
          <a:lstStyle/>
          <a:p>
            <a:r>
              <a:rPr lang="he-IL" b="1" dirty="0">
                <a:solidFill>
                  <a:srgbClr val="D00C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מבנה הבחינה</a:t>
            </a:r>
          </a:p>
        </p:txBody>
      </p:sp>
    </p:spTree>
    <p:extLst>
      <p:ext uri="{BB962C8B-B14F-4D97-AF65-F5344CB8AC3E}">
        <p14:creationId xmlns:p14="http://schemas.microsoft.com/office/powerpoint/2010/main" val="17319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92221"/>
            <a:ext cx="10058400" cy="679012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כיצד נחלק את הזמן בהכנה לבחינה ובמהלכה?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554" y="2173640"/>
            <a:ext cx="7121870" cy="3857582"/>
          </a:xfrm>
        </p:spPr>
        <p:txBody>
          <a:bodyPr/>
          <a:lstStyle/>
          <a:p>
            <a:endParaRPr lang="he-IL" dirty="0"/>
          </a:p>
          <a:p>
            <a:r>
              <a:rPr lang="he-IL" dirty="0"/>
              <a:t>כדאי להתחיל ללמוד הכי מוקדם שניתן (תלוי בלוח המבחנים)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sz="2800" b="1" u="sng" dirty="0">
                <a:solidFill>
                  <a:srgbClr val="D10B7C"/>
                </a:solidFill>
              </a:rPr>
              <a:t>מומלץ:</a:t>
            </a:r>
          </a:p>
          <a:p>
            <a:r>
              <a:rPr lang="he-IL" sz="2800" dirty="0">
                <a:solidFill>
                  <a:srgbClr val="D10B7C"/>
                </a:solidFill>
              </a:rPr>
              <a:t>עדיף לפתור כמה שאלות ביום!</a:t>
            </a:r>
          </a:p>
        </p:txBody>
      </p:sp>
      <p:pic>
        <p:nvPicPr>
          <p:cNvPr id="2050" name="Picture 2" descr="Track, Running, Sport, Numbers, Athletics, Compe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48" y="2140999"/>
            <a:ext cx="2593482" cy="389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92221"/>
            <a:ext cx="10058400" cy="679012"/>
          </a:xfrm>
        </p:spPr>
        <p:txBody>
          <a:bodyPr>
            <a:normAutofit fontScale="90000"/>
          </a:bodyPr>
          <a:lstStyle/>
          <a:p>
            <a:r>
              <a:rPr lang="he-IL" b="1" dirty="0"/>
              <a:t>וכעת.. נעבור מ... דיבורים למעשים!!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554" y="2173640"/>
            <a:ext cx="7121870" cy="3857582"/>
          </a:xfrm>
        </p:spPr>
        <p:txBody>
          <a:bodyPr>
            <a:normAutofit/>
          </a:bodyPr>
          <a:lstStyle/>
          <a:p>
            <a:endParaRPr lang="he-IL" dirty="0" smtClean="0"/>
          </a:p>
          <a:p>
            <a:r>
              <a:rPr lang="he-IL" sz="2800" dirty="0" smtClean="0">
                <a:solidFill>
                  <a:srgbClr val="D10B7C"/>
                </a:solidFill>
              </a:rPr>
              <a:t>בואו נתרגל פתרון שאלת בגרות – שאלת אנסין</a:t>
            </a:r>
          </a:p>
          <a:p>
            <a:endParaRPr lang="he-IL" sz="2800" dirty="0">
              <a:solidFill>
                <a:srgbClr val="D10B7C"/>
              </a:solidFill>
            </a:endParaRPr>
          </a:p>
          <a:p>
            <a:r>
              <a:rPr lang="he-IL" sz="2800" dirty="0" smtClean="0">
                <a:solidFill>
                  <a:srgbClr val="D10B7C"/>
                </a:solidFill>
              </a:rPr>
              <a:t>אם נדע לענות על שאלה על חומר שלא למדנו.. בטוח נדע לענות על שאלות על חומר שלמדנו...</a:t>
            </a:r>
          </a:p>
          <a:p>
            <a:endParaRPr lang="he-IL" sz="2800" dirty="0">
              <a:solidFill>
                <a:srgbClr val="D10B7C"/>
              </a:solidFill>
            </a:endParaRPr>
          </a:p>
          <a:p>
            <a:r>
              <a:rPr lang="en-US" sz="2800" dirty="0">
                <a:solidFill>
                  <a:srgbClr val="D10B7C"/>
                </a:solidFill>
                <a:hlinkClick r:id="rId2"/>
              </a:rPr>
              <a:t>https://meyda.education.gov.il/bagmgr/default.html</a:t>
            </a:r>
            <a:r>
              <a:rPr lang="en-US" sz="2800" dirty="0" smtClean="0">
                <a:solidFill>
                  <a:srgbClr val="D10B7C"/>
                </a:solidFill>
                <a:hlinkClick r:id="rId2"/>
              </a:rPr>
              <a:t>#/</a:t>
            </a:r>
            <a:endParaRPr lang="he-IL" sz="2800" dirty="0" smtClean="0">
              <a:solidFill>
                <a:srgbClr val="D10B7C"/>
              </a:solidFill>
            </a:endParaRPr>
          </a:p>
          <a:p>
            <a:endParaRPr lang="he-IL" sz="2800" dirty="0">
              <a:solidFill>
                <a:srgbClr val="D10B7C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79" y="2412766"/>
            <a:ext cx="4011375" cy="320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404872"/>
            <a:ext cx="10058400" cy="1920240"/>
          </a:xfrm>
        </p:spPr>
        <p:txBody>
          <a:bodyPr/>
          <a:lstStyle/>
          <a:p>
            <a:r>
              <a:rPr lang="he-IL" b="1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זמן לשאלות</a:t>
            </a:r>
          </a:p>
        </p:txBody>
      </p:sp>
    </p:spTree>
    <p:extLst>
      <p:ext uri="{BB962C8B-B14F-4D97-AF65-F5344CB8AC3E}">
        <p14:creationId xmlns:p14="http://schemas.microsoft.com/office/powerpoint/2010/main" val="717228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>
            <a:spLocks noGrp="1"/>
          </p:cNvSpPr>
          <p:nvPr>
            <p:ph type="title"/>
          </p:nvPr>
        </p:nvSpPr>
        <p:spPr>
          <a:xfrm>
            <a:off x="714103" y="914400"/>
            <a:ext cx="10955381" cy="71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x-none" sz="3200" b="1" dirty="0"/>
              <a:t>קמפוס </a:t>
            </a:r>
            <a:r>
              <a:rPr lang="x-none" sz="3200" b="1" dirty="0" smtClean="0"/>
              <a:t>אורט </a:t>
            </a:r>
            <a:r>
              <a:rPr lang="x-none" sz="3200" b="1" dirty="0"/>
              <a:t>אתכם ללמידה ולהצלחה בבחינת הבגרות</a:t>
            </a:r>
            <a:endParaRPr dirty="0"/>
          </a:p>
        </p:txBody>
      </p:sp>
      <p:sp>
        <p:nvSpPr>
          <p:cNvPr id="340" name="Google Shape;340;p42"/>
          <p:cNvSpPr txBox="1">
            <a:spLocks noGrp="1"/>
          </p:cNvSpPr>
          <p:nvPr>
            <p:ph type="body" idx="1"/>
          </p:nvPr>
        </p:nvSpPr>
        <p:spPr>
          <a:xfrm>
            <a:off x="1097280" y="1802167"/>
            <a:ext cx="10058400" cy="447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x-none" sz="2400" u="sng" dirty="0">
                <a:solidFill>
                  <a:srgbClr val="00ADE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https://campus.ort.org.il/</a:t>
            </a:r>
            <a:endParaRPr sz="2400" dirty="0">
              <a:solidFill>
                <a:srgbClr val="00ADEF"/>
              </a:solidFill>
            </a:endParaRPr>
          </a:p>
          <a:p>
            <a:pPr marL="457200" lvl="0" indent="-4572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x-none" sz="1800" u="sng" dirty="0">
                <a:solidFill>
                  <a:srgbClr val="00ADEF"/>
                </a:solidFill>
              </a:rPr>
              <a:t>ספרות</a:t>
            </a:r>
            <a:endParaRPr sz="1800" u="sng" dirty="0">
              <a:solidFill>
                <a:srgbClr val="00ADEF"/>
              </a:solidFill>
            </a:endParaRPr>
          </a:p>
          <a:p>
            <a:pPr marL="457200" lvl="0" indent="-4572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x-none" sz="1800" u="sng" dirty="0">
                <a:solidFill>
                  <a:srgbClr val="00ADEF"/>
                </a:solidFill>
              </a:rPr>
              <a:t>אזרחות</a:t>
            </a:r>
            <a:endParaRPr dirty="0"/>
          </a:p>
          <a:p>
            <a:pPr marL="457200" lvl="0" indent="-4572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x-none" sz="1800" u="sng" dirty="0">
                <a:solidFill>
                  <a:srgbClr val="00ADEF"/>
                </a:solidFill>
              </a:rPr>
              <a:t>היסטוריה</a:t>
            </a:r>
            <a:endParaRPr sz="1800" u="sng" dirty="0">
              <a:solidFill>
                <a:srgbClr val="00ADEF"/>
              </a:solidFill>
            </a:endParaRPr>
          </a:p>
          <a:p>
            <a:pPr marL="457200" lvl="0" indent="-4572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x-none" sz="1800" dirty="0"/>
              <a:t> </a:t>
            </a:r>
            <a:r>
              <a:rPr lang="x-none" sz="1800" u="sng" dirty="0">
                <a:solidFill>
                  <a:srgbClr val="00ADEF"/>
                </a:solidFill>
              </a:rPr>
              <a:t>תנ"ך </a:t>
            </a:r>
            <a:endParaRPr sz="1800" dirty="0">
              <a:solidFill>
                <a:srgbClr val="00ADEF"/>
              </a:solidFill>
            </a:endParaRPr>
          </a:p>
          <a:p>
            <a:pPr marL="457200" lvl="0" indent="-4572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x-none" sz="1800" dirty="0"/>
              <a:t> </a:t>
            </a:r>
            <a:r>
              <a:rPr lang="x-none" sz="1800" u="sng" dirty="0">
                <a:solidFill>
                  <a:srgbClr val="00ADEF"/>
                </a:solidFill>
              </a:rPr>
              <a:t>לשון עברית והבעה</a:t>
            </a:r>
            <a:endParaRPr sz="1800" dirty="0">
              <a:solidFill>
                <a:srgbClr val="00ADEF"/>
              </a:solidFill>
            </a:endParaRPr>
          </a:p>
          <a:p>
            <a:pPr marL="457200" lvl="0" indent="-457200" algn="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x-none" sz="1600" dirty="0"/>
              <a:t>אנגלית  </a:t>
            </a:r>
            <a:r>
              <a:rPr lang="x-none" sz="1600" u="sng" dirty="0">
                <a:solidFill>
                  <a:srgbClr val="00ADE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MODULE C</a:t>
            </a:r>
            <a:r>
              <a:rPr lang="x-none" sz="1600" dirty="0"/>
              <a:t> </a:t>
            </a:r>
            <a:r>
              <a:rPr lang="he-IL" sz="1600" dirty="0" smtClean="0"/>
              <a:t> </a:t>
            </a:r>
            <a:r>
              <a:rPr lang="x-none" sz="1600" dirty="0" smtClean="0"/>
              <a:t>ו</a:t>
            </a:r>
            <a:r>
              <a:rPr lang="x-none" sz="1600" u="sng" dirty="0" smtClean="0">
                <a:solidFill>
                  <a:srgbClr val="00ADE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MODULE </a:t>
            </a:r>
            <a:r>
              <a:rPr lang="x-none" sz="1600" u="sng" dirty="0">
                <a:solidFill>
                  <a:srgbClr val="00ADE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</a:t>
            </a:r>
            <a:endParaRPr sz="1600" dirty="0">
              <a:solidFill>
                <a:srgbClr val="00ADEF"/>
              </a:solidFill>
            </a:endParaRPr>
          </a:p>
          <a:p>
            <a:pPr marL="0" lvl="0" indent="0" algn="ctr" rtl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x-none" sz="1800" dirty="0"/>
              <a:t>אם אין לכם שם משתמש – </a:t>
            </a:r>
            <a:r>
              <a:rPr lang="x-none" sz="2400" dirty="0"/>
              <a:t>לחצו על </a:t>
            </a:r>
            <a:r>
              <a:rPr lang="x-none" sz="3200" b="1" dirty="0"/>
              <a:t>כניסת אורח</a:t>
            </a:r>
            <a:endParaRPr sz="2400" b="1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3" y="2372008"/>
            <a:ext cx="3018576" cy="30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73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7863" y="2404872"/>
            <a:ext cx="9419574" cy="1920240"/>
          </a:xfrm>
        </p:spPr>
        <p:txBody>
          <a:bodyPr anchor="ctr">
            <a:normAutofit fontScale="90000"/>
          </a:bodyPr>
          <a:lstStyle/>
          <a:p>
            <a:r>
              <a:rPr lang="he-IL" sz="1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בהצלחה</a:t>
            </a:r>
            <a:r>
              <a:rPr lang="he-IL" sz="1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בבחינה!</a:t>
            </a:r>
            <a:endParaRPr lang="he-IL" sz="1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961E77-9CD5-3A44-9B86-1478DD55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44" y="329795"/>
            <a:ext cx="10966898" cy="721238"/>
          </a:xfrm>
        </p:spPr>
        <p:txBody>
          <a:bodyPr>
            <a:normAutofit/>
          </a:bodyPr>
          <a:lstStyle/>
          <a:p>
            <a:r>
              <a:rPr lang="he-IL" b="1" dirty="0"/>
              <a:t>מבנה </a:t>
            </a:r>
            <a:r>
              <a:rPr lang="he-IL" b="1" dirty="0" smtClean="0"/>
              <a:t>הבחינה בתקופת "</a:t>
            </a:r>
            <a:r>
              <a:rPr lang="he-IL" b="1" dirty="0" smtClean="0">
                <a:solidFill>
                  <a:srgbClr val="D10C7D"/>
                </a:solidFill>
              </a:rPr>
              <a:t>חרבות ברזל</a:t>
            </a:r>
            <a:r>
              <a:rPr lang="he-IL" b="1" dirty="0" smtClean="0"/>
              <a:t>":</a:t>
            </a:r>
            <a:endParaRPr lang="he-IL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20BF01-44DF-0A4E-BB00-3841188E5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46183"/>
              </p:ext>
            </p:extLst>
          </p:nvPr>
        </p:nvGraphicFramePr>
        <p:xfrm>
          <a:off x="380244" y="2018622"/>
          <a:ext cx="11419932" cy="3355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83">
                  <a:extLst>
                    <a:ext uri="{9D8B030D-6E8A-4147-A177-3AD203B41FA5}">
                      <a16:colId xmlns:a16="http://schemas.microsoft.com/office/drawing/2014/main" val="980767327"/>
                    </a:ext>
                  </a:extLst>
                </a:gridCol>
                <a:gridCol w="2854983">
                  <a:extLst>
                    <a:ext uri="{9D8B030D-6E8A-4147-A177-3AD203B41FA5}">
                      <a16:colId xmlns:a16="http://schemas.microsoft.com/office/drawing/2014/main" val="3800777302"/>
                    </a:ext>
                  </a:extLst>
                </a:gridCol>
                <a:gridCol w="2854983">
                  <a:extLst>
                    <a:ext uri="{9D8B030D-6E8A-4147-A177-3AD203B41FA5}">
                      <a16:colId xmlns:a16="http://schemas.microsoft.com/office/drawing/2014/main" val="2141920655"/>
                    </a:ext>
                  </a:extLst>
                </a:gridCol>
                <a:gridCol w="2854983">
                  <a:extLst>
                    <a:ext uri="{9D8B030D-6E8A-4147-A177-3AD203B41FA5}">
                      <a16:colId xmlns:a16="http://schemas.microsoft.com/office/drawing/2014/main" val="2283093287"/>
                    </a:ext>
                  </a:extLst>
                </a:gridCol>
              </a:tblGrid>
              <a:tr h="148283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solidFill>
                            <a:srgbClr val="D10C7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חובה</a:t>
                      </a:r>
                      <a:endParaRPr lang="he-IL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4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קטע שלא נלמד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10C7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בחירה (2)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נושאי </a:t>
                      </a:r>
                      <a:r>
                        <a:rPr lang="he-IL" sz="24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בחירה</a:t>
                      </a:r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(חוק/שיבת ציון/נבואה</a:t>
                      </a:r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/חוכמה/תהילים)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solidFill>
                            <a:srgbClr val="D10C7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בחירה (1)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ספר </a:t>
                      </a:r>
                      <a:r>
                        <a:rPr lang="he-IL" sz="24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שמות </a:t>
                      </a:r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he-IL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solidFill>
                            <a:srgbClr val="D10C7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חובה</a:t>
                      </a:r>
                      <a:r>
                        <a:rPr lang="he-IL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בראשית </a:t>
                      </a:r>
                      <a:endParaRPr lang="he-IL" sz="20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(סיפורי אבות וסיפורי יוסף)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97470"/>
                  </a:ext>
                </a:extLst>
              </a:tr>
              <a:tr h="74540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שאלה </a:t>
                      </a:r>
                      <a:r>
                        <a:rPr lang="he-IL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he-IL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CADE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שאלה 1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CADE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שאלה 1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CADE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שאלות</a:t>
                      </a:r>
                      <a:endParaRPr lang="he-I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CADE4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29726"/>
                  </a:ext>
                </a:extLst>
              </a:tr>
              <a:tr h="52335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</a:t>
                      </a:r>
                      <a:endParaRPr lang="he-I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</a:t>
                      </a:r>
                      <a:endParaRPr lang="he-I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he-IL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28+28 </a:t>
                      </a: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</a:t>
                      </a:r>
                      <a:endParaRPr lang="he-I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</a:t>
                      </a:r>
                      <a:r>
                        <a:rPr lang="he-IL" sz="3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 </a:t>
                      </a:r>
                      <a:endParaRPr lang="he-I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A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</a:t>
                      </a:r>
                      <a:r>
                        <a:rPr lang="he-IL" sz="3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lang="he-IL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</a:t>
                      </a:r>
                      <a:endParaRPr lang="he-IL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AD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 </a:t>
                      </a:r>
                      <a:r>
                        <a:rPr lang="he-IL" sz="3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</a:t>
                      </a: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  </a:t>
                      </a:r>
                      <a:endParaRPr lang="he-I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132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4960" y="1350161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משך הבחינה: 3 שעות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961E77-9CD5-3A44-9B86-1478DD55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44" y="329795"/>
            <a:ext cx="10966898" cy="721238"/>
          </a:xfrm>
        </p:spPr>
        <p:txBody>
          <a:bodyPr>
            <a:normAutofit/>
          </a:bodyPr>
          <a:lstStyle/>
          <a:p>
            <a:r>
              <a:rPr lang="he-IL" b="1" dirty="0"/>
              <a:t>מבנה </a:t>
            </a:r>
            <a:r>
              <a:rPr lang="he-IL" b="1" dirty="0" smtClean="0"/>
              <a:t>הבחינה בתקופת "</a:t>
            </a:r>
            <a:r>
              <a:rPr lang="he-IL" b="1" dirty="0" smtClean="0">
                <a:solidFill>
                  <a:srgbClr val="D10C7D"/>
                </a:solidFill>
              </a:rPr>
              <a:t>חרבות ברזל</a:t>
            </a:r>
            <a:r>
              <a:rPr lang="he-IL" b="1" dirty="0" smtClean="0"/>
              <a:t>":</a:t>
            </a:r>
            <a:endParaRPr lang="he-IL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20BF01-44DF-0A4E-BB00-3841188E5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91215"/>
              </p:ext>
            </p:extLst>
          </p:nvPr>
        </p:nvGraphicFramePr>
        <p:xfrm>
          <a:off x="289710" y="1185703"/>
          <a:ext cx="11419932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983">
                  <a:extLst>
                    <a:ext uri="{9D8B030D-6E8A-4147-A177-3AD203B41FA5}">
                      <a16:colId xmlns:a16="http://schemas.microsoft.com/office/drawing/2014/main" val="980767327"/>
                    </a:ext>
                  </a:extLst>
                </a:gridCol>
                <a:gridCol w="2854983">
                  <a:extLst>
                    <a:ext uri="{9D8B030D-6E8A-4147-A177-3AD203B41FA5}">
                      <a16:colId xmlns:a16="http://schemas.microsoft.com/office/drawing/2014/main" val="3800777302"/>
                    </a:ext>
                  </a:extLst>
                </a:gridCol>
                <a:gridCol w="2854983">
                  <a:extLst>
                    <a:ext uri="{9D8B030D-6E8A-4147-A177-3AD203B41FA5}">
                      <a16:colId xmlns:a16="http://schemas.microsoft.com/office/drawing/2014/main" val="2141920655"/>
                    </a:ext>
                  </a:extLst>
                </a:gridCol>
                <a:gridCol w="2854983">
                  <a:extLst>
                    <a:ext uri="{9D8B030D-6E8A-4147-A177-3AD203B41FA5}">
                      <a16:colId xmlns:a16="http://schemas.microsoft.com/office/drawing/2014/main" val="2283093287"/>
                    </a:ext>
                  </a:extLst>
                </a:gridCol>
              </a:tblGrid>
              <a:tr h="148283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חלק </a:t>
                      </a:r>
                      <a:r>
                        <a:rPr lang="he-IL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ד </a:t>
                      </a:r>
                      <a:r>
                        <a:rPr lang="he-IL" sz="2000" b="1" dirty="0" smtClean="0">
                          <a:solidFill>
                            <a:srgbClr val="D10C7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חובה </a:t>
                      </a:r>
                      <a:r>
                        <a:rPr lang="he-I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קטע שלא נלמד </a:t>
                      </a:r>
                      <a:endParaRPr lang="he-IL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200" b="1" dirty="0" smtClean="0">
                          <a:solidFill>
                            <a:srgbClr val="D10C7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או:</a:t>
                      </a:r>
                      <a:r>
                        <a:rPr lang="he-IL" sz="3200" b="1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חלק </a:t>
                      </a:r>
                      <a:r>
                        <a:rPr lang="he-I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ג -</a:t>
                      </a:r>
                      <a:r>
                        <a:rPr lang="he-IL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נושאי בחירה</a:t>
                      </a:r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(חוק/שיבת ציון/נבואה</a:t>
                      </a:r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/חוכמה/תהילים)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3200" b="1" dirty="0" smtClean="0">
                          <a:solidFill>
                            <a:srgbClr val="D10C7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או:</a:t>
                      </a:r>
                      <a:r>
                        <a:rPr lang="he-IL" sz="2000" b="1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חלק </a:t>
                      </a:r>
                      <a:r>
                        <a:rPr lang="he-I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 -</a:t>
                      </a:r>
                      <a:r>
                        <a:rPr lang="he-IL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ספר שמות </a:t>
                      </a:r>
                      <a: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(התהוות האומה) </a:t>
                      </a:r>
                      <a:endParaRPr lang="he-IL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חלק </a:t>
                      </a:r>
                      <a:r>
                        <a:rPr lang="he-IL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 </a:t>
                      </a:r>
                      <a:r>
                        <a:rPr lang="he-IL" sz="2000" b="1" dirty="0" smtClean="0">
                          <a:solidFill>
                            <a:srgbClr val="D10C7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חובה</a:t>
                      </a:r>
                      <a:r>
                        <a:rPr lang="he-IL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20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he-IL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u="sng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ספר </a:t>
                      </a:r>
                      <a:r>
                        <a:rPr lang="he-IL" sz="24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בראשית </a:t>
                      </a:r>
                      <a:endParaRPr lang="he-IL" sz="20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(סיפורי אבות וסיפורי יוסף)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97470"/>
                  </a:ext>
                </a:extLst>
              </a:tr>
              <a:tr h="98855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שאלה 1</a:t>
                      </a:r>
                      <a:endParaRPr lang="he-IL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בחירה </a:t>
                      </a:r>
                      <a:r>
                        <a:rPr lang="he-I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של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he-IL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סעיפים מתוך 4 </a:t>
                      </a:r>
                    </a:p>
                  </a:txBody>
                  <a:tcPr>
                    <a:solidFill>
                      <a:srgbClr val="1CADE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בחירה של</a:t>
                      </a:r>
                      <a:r>
                        <a:rPr lang="he-IL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שאלה 1 מתוך 5</a:t>
                      </a:r>
                      <a:r>
                        <a:rPr lang="he-IL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D10B7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000" b="1" dirty="0">
                          <a:solidFill>
                            <a:srgbClr val="D10B7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בכל שאלה </a:t>
                      </a:r>
                      <a:r>
                        <a:rPr lang="he-I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סעיפים</a:t>
                      </a:r>
                    </a:p>
                  </a:txBody>
                  <a:tcPr>
                    <a:solidFill>
                      <a:srgbClr val="1CADE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בחירה של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שאלה 1 מתוך 2</a:t>
                      </a:r>
                      <a:r>
                        <a:rPr lang="en-US" sz="2400" b="1" dirty="0">
                          <a:solidFill>
                            <a:srgbClr val="D10B7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400" b="1" dirty="0">
                          <a:solidFill>
                            <a:srgbClr val="D10B7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בכל שאלה </a:t>
                      </a:r>
                      <a:r>
                        <a:rPr lang="he-I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סעיפים</a:t>
                      </a:r>
                    </a:p>
                  </a:txBody>
                  <a:tcPr>
                    <a:solidFill>
                      <a:srgbClr val="1CADE4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בחירה של 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שאלות מתוך 4</a:t>
                      </a:r>
                      <a:r>
                        <a:rPr lang="en-US" sz="2400" b="1" dirty="0">
                          <a:solidFill>
                            <a:srgbClr val="D10B7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US" sz="2400" b="1" dirty="0">
                          <a:solidFill>
                            <a:srgbClr val="D10B7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בכל שאלה </a:t>
                      </a:r>
                      <a:r>
                        <a:rPr lang="he-IL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he-I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סעיפים</a:t>
                      </a:r>
                    </a:p>
                  </a:txBody>
                  <a:tcPr>
                    <a:solidFill>
                      <a:srgbClr val="1CADE4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29726"/>
                  </a:ext>
                </a:extLst>
              </a:tr>
              <a:tr h="108772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סעיף א </a:t>
                      </a:r>
                      <a:r>
                        <a:rPr lang="he-I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חובה </a:t>
                      </a:r>
                      <a:r>
                        <a:rPr lang="he-IL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נקודות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ועוד סעיף</a:t>
                      </a:r>
                      <a:r>
                        <a:rPr lang="he-IL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מבין סעיפים ב-ד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נקודות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he-I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אין בחירה בתוך השאלה שבחרתם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כל סעיף 10 נקודות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אין</a:t>
                      </a:r>
                      <a:r>
                        <a:rPr lang="he-IL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בחירה בתוך השאלה שבחרתם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 סעיף 10 נקודות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אין</a:t>
                      </a:r>
                      <a:r>
                        <a:rPr lang="he-IL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בחירה בתוך השאלה שבחרתם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סעיף א 8 נקודות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סעיפים ב-ג 10 נקודות כל סעיף</a:t>
                      </a:r>
                      <a:endParaRPr lang="he-I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60136"/>
                  </a:ext>
                </a:extLst>
              </a:tr>
              <a:tr h="52335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כל</a:t>
                      </a:r>
                      <a:r>
                        <a:rPr lang="he-IL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e-IL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השאלה </a:t>
                      </a: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נקודות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כל השאלה 30 נקודות</a:t>
                      </a:r>
                      <a:endParaRPr lang="he-I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כל השאלה 30 נקודות</a:t>
                      </a:r>
                      <a:endParaRPr lang="he-I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he-IL" sz="11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כל שאלה 28 נקודות</a:t>
                      </a:r>
                      <a:endParaRPr lang="he-IL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1294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</a:t>
                      </a:r>
                      <a:r>
                        <a:rPr lang="he-IL" sz="3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 </a:t>
                      </a:r>
                      <a:endParaRPr lang="he-I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AD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</a:t>
                      </a:r>
                      <a:r>
                        <a:rPr lang="he-IL" sz="3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</a:t>
                      </a:r>
                      <a:r>
                        <a:rPr lang="he-IL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</a:t>
                      </a:r>
                      <a:endParaRPr lang="he-IL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AD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סה"כ  </a:t>
                      </a:r>
                      <a:r>
                        <a:rPr lang="he-IL" sz="3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</a:t>
                      </a:r>
                      <a:r>
                        <a:rPr lang="he-IL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נקודות  </a:t>
                      </a:r>
                      <a:endParaRPr lang="he-IL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11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ACCEAFB-F6B7-4F4E-9640-BC412D1C4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28" y="1505124"/>
            <a:ext cx="5130627" cy="3857582"/>
          </a:xfrm>
          <a:effectLst/>
        </p:spPr>
        <p:txBody>
          <a:bodyPr>
            <a:normAutofit/>
          </a:bodyPr>
          <a:lstStyle/>
          <a:p>
            <a:r>
              <a:rPr lang="he-IL" sz="2400" dirty="0">
                <a:solidFill>
                  <a:schemeClr val="tx1"/>
                </a:solidFill>
              </a:rPr>
              <a:t>בצבא הכל מתחלק לשלוש. </a:t>
            </a:r>
          </a:p>
          <a:p>
            <a:r>
              <a:rPr lang="he-IL" sz="2400" dirty="0">
                <a:solidFill>
                  <a:schemeClr val="tx1"/>
                </a:solidFill>
              </a:rPr>
              <a:t>בתנך </a:t>
            </a:r>
            <a:r>
              <a:rPr lang="he-IL" sz="2400" b="1" dirty="0">
                <a:solidFill>
                  <a:schemeClr val="tx1"/>
                </a:solidFill>
              </a:rPr>
              <a:t>הכל מושלם </a:t>
            </a:r>
            <a:r>
              <a:rPr lang="he-IL" sz="2400" dirty="0">
                <a:solidFill>
                  <a:schemeClr val="tx1"/>
                </a:solidFill>
              </a:rPr>
              <a:t>ומגניב- אז הכל מתחלק </a:t>
            </a:r>
            <a:r>
              <a:rPr lang="he-IL" sz="2400" b="1" dirty="0">
                <a:solidFill>
                  <a:srgbClr val="D10B7C"/>
                </a:solidFill>
              </a:rPr>
              <a:t>לשבע</a:t>
            </a:r>
            <a:r>
              <a:rPr lang="he-IL" sz="2400" dirty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  <a:p>
            <a:endParaRPr lang="he-IL" sz="2400" dirty="0">
              <a:solidFill>
                <a:schemeClr val="tx1"/>
              </a:solidFill>
            </a:endParaRPr>
          </a:p>
          <a:p>
            <a:r>
              <a:rPr lang="he-IL" sz="2400" dirty="0">
                <a:solidFill>
                  <a:schemeClr val="tx1"/>
                </a:solidFill>
              </a:rPr>
              <a:t>נעבור לשבעה טיפים כמו שבעה ימי בריאה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he-IL" sz="2400" dirty="0">
                <a:solidFill>
                  <a:schemeClr val="tx1"/>
                </a:solidFill>
              </a:rPr>
              <a:t> במצגת הכל מחולק ל - </a:t>
            </a:r>
            <a:r>
              <a:rPr lang="he-IL" sz="2800" b="1" dirty="0">
                <a:solidFill>
                  <a:srgbClr val="D10B7C"/>
                </a:solidFill>
              </a:rPr>
              <a:t>שבע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he-IL" sz="2400" dirty="0">
                <a:solidFill>
                  <a:schemeClr val="tx1"/>
                </a:solidFill>
              </a:rPr>
              <a:t>7 </a:t>
            </a:r>
            <a:r>
              <a:rPr lang="he-IL" sz="2800" b="1" dirty="0">
                <a:solidFill>
                  <a:srgbClr val="D10B7C"/>
                </a:solidFill>
              </a:rPr>
              <a:t>מספר טיפולוגי </a:t>
            </a:r>
            <a:r>
              <a:rPr lang="he-IL" sz="2400" dirty="0">
                <a:solidFill>
                  <a:schemeClr val="tx1"/>
                </a:solidFill>
              </a:rPr>
              <a:t>המעיד על שלמות!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Number, Seven, House Number, Tiles, Tile, Patter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20636" r="16044" b="14311"/>
          <a:stretch/>
        </p:blipFill>
        <p:spPr bwMode="auto">
          <a:xfrm>
            <a:off x="6386032" y="1426222"/>
            <a:ext cx="5462376" cy="36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161308"/>
            <a:ext cx="10058400" cy="2163803"/>
          </a:xfrm>
        </p:spPr>
        <p:txBody>
          <a:bodyPr/>
          <a:lstStyle/>
          <a:p>
            <a:r>
              <a:rPr lang="he-IL" b="1" dirty="0" smtClean="0">
                <a:solidFill>
                  <a:srgbClr val="D00C7C"/>
                </a:solidFill>
              </a:rPr>
              <a:t>7 טיפים </a:t>
            </a:r>
            <a:r>
              <a:rPr lang="he-IL" b="1" dirty="0">
                <a:solidFill>
                  <a:srgbClr val="D00C7C"/>
                </a:solidFill>
              </a:rPr>
              <a:t>וטריקים</a:t>
            </a:r>
          </a:p>
        </p:txBody>
      </p:sp>
    </p:spTree>
    <p:extLst>
      <p:ext uri="{BB962C8B-B14F-4D97-AF65-F5344CB8AC3E}">
        <p14:creationId xmlns:p14="http://schemas.microsoft.com/office/powerpoint/2010/main" val="26038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134" y="2421237"/>
            <a:ext cx="3016663" cy="301666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6055593D-9FD3-4613-B666-32833300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741" y="263527"/>
            <a:ext cx="10058400" cy="1450757"/>
          </a:xfrm>
        </p:spPr>
        <p:txBody>
          <a:bodyPr/>
          <a:lstStyle/>
          <a:p>
            <a:r>
              <a:rPr lang="he-IL" b="1" dirty="0"/>
              <a:t>טיפ 1 - מאיפה ואיך להתחיל?</a:t>
            </a:r>
            <a:endParaRPr lang="en-US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A3F4FE-21F0-AA45-878A-FB3D49701719}"/>
              </a:ext>
            </a:extLst>
          </p:cNvPr>
          <p:cNvGrpSpPr/>
          <p:nvPr/>
        </p:nvGrpSpPr>
        <p:grpSpPr>
          <a:xfrm>
            <a:off x="10588191" y="2772641"/>
            <a:ext cx="1375119" cy="2244051"/>
            <a:chOff x="8318999" y="2137432"/>
            <a:chExt cx="2914779" cy="3627288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96DA953A-5CBC-49D9-A8BC-B9566D411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66400" y="2137432"/>
              <a:ext cx="2816217" cy="3627288"/>
            </a:xfrm>
            <a:prstGeom prst="rect">
              <a:avLst/>
            </a:prstGeom>
          </p:spPr>
        </p:pic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7CA5601B-F2F5-4F95-AAA7-CE2E205F735D}"/>
                </a:ext>
              </a:extLst>
            </p:cNvPr>
            <p:cNvCxnSpPr>
              <a:cxnSpLocks/>
            </p:cNvCxnSpPr>
            <p:nvPr/>
          </p:nvCxnSpPr>
          <p:spPr>
            <a:xfrm>
              <a:off x="8710111" y="2353481"/>
              <a:ext cx="2523667" cy="318008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A18AAD8A-1C69-429F-B5A1-A96F42FB32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8999" y="2353481"/>
              <a:ext cx="2763520" cy="318008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מלבן 10">
            <a:extLst>
              <a:ext uri="{FF2B5EF4-FFF2-40B4-BE49-F238E27FC236}">
                <a16:creationId xmlns:a16="http://schemas.microsoft.com/office/drawing/2014/main" id="{7F6D42B0-7980-4B50-89B5-AE6B314DA248}"/>
              </a:ext>
            </a:extLst>
          </p:cNvPr>
          <p:cNvSpPr/>
          <p:nvPr/>
        </p:nvSpPr>
        <p:spPr>
          <a:xfrm>
            <a:off x="0" y="1359632"/>
            <a:ext cx="76058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לא צריך לסכם וללמוד </a:t>
            </a:r>
            <a:r>
              <a:rPr lang="he-I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בע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פ כמו רובוט/</a:t>
            </a:r>
            <a:r>
              <a:rPr lang="he-IL" sz="2600" b="1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תוכי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צריך להכיר את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הפרקים רק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בכלליות, כי יש "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שליף חוקי"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מעולה: </a:t>
            </a:r>
          </a:p>
          <a:p>
            <a:pPr algn="r" rtl="1"/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התנ"ך </a:t>
            </a:r>
            <a:r>
              <a:rPr lang="he-IL" sz="2600" b="1" u="sng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והשאלות עצמן!!!</a:t>
            </a:r>
          </a:p>
          <a:p>
            <a:pPr algn="r" rt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השאלות בודקות בעיקר </a:t>
            </a:r>
            <a:r>
              <a:rPr lang="he-IL" sz="2600" b="1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כישרון ולא זיכרון!</a:t>
            </a:r>
          </a:p>
          <a:p>
            <a:pPr algn="r" rtl="1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כלומר: את הבנת הנקרא והבנת ההוראות!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יש: שאלות הגיון, </a:t>
            </a:r>
          </a:p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    שאלות יישום </a:t>
            </a:r>
          </a:p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ולפעמים יבקשו אפילו לשמוע את דעתכם. </a:t>
            </a:r>
            <a:endParaRPr lang="he-IL" sz="2600" b="1" u="sng" dirty="0">
              <a:solidFill>
                <a:srgbClr val="D10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600" b="1" u="sng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לכן ההכנה הכי טובה למבחן – היא לענות על מבחנים</a:t>
            </a:r>
            <a:r>
              <a:rPr lang="he-IL" sz="2600" b="1" u="sng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</a:t>
            </a:r>
          </a:p>
          <a:p>
            <a:pPr algn="r" rtl="1"/>
            <a:r>
              <a:rPr lang="he-I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שימו לב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בכל פרק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באתר קמפוס אורט,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בסוף הסיכום יש שאלת בגרות לתרגול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(מומלץ </a:t>
            </a:r>
            <a:r>
              <a:rPr lang="he-I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לתרגל לפחות 5-6 שאלות מלאות)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7975288" y="2669344"/>
            <a:ext cx="2052955" cy="25204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8244082" y="2549120"/>
            <a:ext cx="1677521" cy="26910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4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55593D-9FD3-4613-B666-32833300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0340"/>
            <a:ext cx="10058400" cy="730893"/>
          </a:xfrm>
        </p:spPr>
        <p:txBody>
          <a:bodyPr/>
          <a:lstStyle/>
          <a:p>
            <a:r>
              <a:rPr lang="he-IL" b="1" dirty="0"/>
              <a:t>טיפ 1 </a:t>
            </a:r>
            <a:r>
              <a:rPr lang="en-US" b="1" dirty="0"/>
              <a:t>-</a:t>
            </a:r>
            <a:r>
              <a:rPr lang="he-IL" b="1" dirty="0"/>
              <a:t> מאיפה ואיך להתחיל</a:t>
            </a:r>
            <a:endParaRPr lang="en-US" b="1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F6D42B0-7980-4B50-89B5-AE6B314DA248}"/>
              </a:ext>
            </a:extLst>
          </p:cNvPr>
          <p:cNvSpPr/>
          <p:nvPr/>
        </p:nvSpPr>
        <p:spPr>
          <a:xfrm>
            <a:off x="324254" y="1920240"/>
            <a:ext cx="11586391" cy="427952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תהליך הלמידה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 rt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לקרוא 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סיכום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פרק </a:t>
            </a:r>
            <a:r>
              <a:rPr lang="he-IL" sz="2600" b="1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e-IL" sz="26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באתר קמפוס </a:t>
            </a:r>
            <a:r>
              <a:rPr lang="he-IL" sz="26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אורט </a:t>
            </a:r>
            <a:r>
              <a:rPr lang="he-IL" sz="26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יש תקציר וסיכום לכל הפרקים לבגרות</a:t>
            </a:r>
            <a:r>
              <a:rPr lang="he-IL" sz="2600" b="1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!)</a:t>
            </a:r>
            <a:endParaRPr lang="he-IL" sz="2600" b="1" dirty="0">
              <a:solidFill>
                <a:srgbClr val="D10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לתרגל שאלת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בגרות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לתרגל לפתוח </a:t>
            </a: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תנ"ך </a:t>
            </a: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במקום הנכון </a:t>
            </a:r>
            <a:r>
              <a:rPr lang="he-IL" sz="26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(בפרק ובפסוק הנכון)</a:t>
            </a:r>
            <a:endParaRPr lang="en-US" sz="2600" dirty="0">
              <a:solidFill>
                <a:srgbClr val="D10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לענות על השאלה בכתב </a:t>
            </a:r>
            <a:r>
              <a:rPr lang="he-IL" sz="26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(תשובה מלאה</a:t>
            </a:r>
            <a:r>
              <a:rPr lang="he-IL" sz="26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!!)(</a:t>
            </a:r>
            <a:r>
              <a:rPr lang="he-IL" sz="2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כפ"ל</a:t>
            </a:r>
            <a:r>
              <a:rPr lang="he-IL" sz="26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כתוב בפסוק.. פירוש (במילים שלי)... לכן...)</a:t>
            </a:r>
            <a:endParaRPr lang="en-US" sz="2600" dirty="0">
              <a:solidFill>
                <a:srgbClr val="D10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לתת לעצמכם ציון ביחס לתשובות</a:t>
            </a:r>
            <a:r>
              <a:rPr lang="he-IL" sz="2400" dirty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400" dirty="0" smtClean="0">
                <a:solidFill>
                  <a:srgbClr val="D10B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(ניתן להיעזר באתרים שיש בהם תשובונים (יואל גבע/תנוכו))</a:t>
            </a:r>
            <a:endParaRPr lang="he-IL" sz="2400" dirty="0">
              <a:solidFill>
                <a:srgbClr val="D10B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אם לא קיבלתם 90+ לענות על עוד שאלה על אותו פרק עד שאתם מצליחים לקבל 90+ באותו פרק. </a:t>
            </a:r>
            <a:endParaRPr lang="he-I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תוך 4-5 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פרקים... 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תתרגלו לענות תשובות נכונות ומלאות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2053</Words>
  <Application>Microsoft Office PowerPoint</Application>
  <PresentationFormat>מסך רחב</PresentationFormat>
  <Paragraphs>303</Paragraphs>
  <Slides>34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41" baseType="lpstr">
      <vt:lpstr>Aharoni</vt:lpstr>
      <vt:lpstr>Arial</vt:lpstr>
      <vt:lpstr>Calibri</vt:lpstr>
      <vt:lpstr>Calibri Light</vt:lpstr>
      <vt:lpstr>Times New Roman</vt:lpstr>
      <vt:lpstr>Wingdings</vt:lpstr>
      <vt:lpstr>Office Theme</vt:lpstr>
      <vt:lpstr>מפגש הכנה לבגרות בתנ"ך (במתכונת חרבות ברזל)</vt:lpstr>
      <vt:lpstr>מה נעשה במפגש היום?</vt:lpstr>
      <vt:lpstr>מבנה הבחינה</vt:lpstr>
      <vt:lpstr>מבנה הבחינה בתקופת "חרבות ברזל":</vt:lpstr>
      <vt:lpstr>מבנה הבחינה בתקופת "חרבות ברזל":</vt:lpstr>
      <vt:lpstr>מצגת של PowerPoint‏</vt:lpstr>
      <vt:lpstr>7 טיפים וטריקים</vt:lpstr>
      <vt:lpstr>טיפ 1 - מאיפה ואיך להתחיל?</vt:lpstr>
      <vt:lpstr>טיפ 1 - מאיפה ואיך להתחיל</vt:lpstr>
      <vt:lpstr>טיפ 2- רשימת ציוד </vt:lpstr>
      <vt:lpstr>טיפ 3 - עמידה בזמנים  -גדנ"ע</vt:lpstr>
      <vt:lpstr>טיפ 4 - לבחור נכון</vt:lpstr>
      <vt:lpstr>טיפ 5 - כתיבה ואסטטיקה</vt:lpstr>
      <vt:lpstr>טיפ 6 לא לחפור, אך גם לא למחוק.</vt:lpstr>
      <vt:lpstr>טיפ 7 - להדגיש מילות הוראה</vt:lpstr>
      <vt:lpstr>פיצוח שאלות</vt:lpstr>
      <vt:lpstr>סוגי שאלות בבגרות בתנ"ך:</vt:lpstr>
      <vt:lpstr>1- שאלות השוואה</vt:lpstr>
      <vt:lpstr>2 – שאלת עמ"ר (שאלת "עמדה")</vt:lpstr>
      <vt:lpstr>3- קשיים</vt:lpstr>
      <vt:lpstr>3- קשיים (המשך)</vt:lpstr>
      <vt:lpstr>4 - אמצעי ספרותי/רטורי/"סגנוני"</vt:lpstr>
      <vt:lpstr>5 – מונחים</vt:lpstr>
      <vt:lpstr>5 – מונחים</vt:lpstr>
      <vt:lpstr>6 - שאלה של פרשנות </vt:lpstr>
      <vt:lpstr>7 – תופס? מה התפיסה בפסוק זה? </vt:lpstr>
      <vt:lpstr>פיצוח נוסח השאלות</vt:lpstr>
      <vt:lpstr>תכלס - מה הם אומרים לי? מה לעשות?</vt:lpstr>
      <vt:lpstr>תכלס - מה הם אומרים לי? מה לעשות?</vt:lpstr>
      <vt:lpstr>כיצד נחלק את הזמן בהכנה לבחינה ובמהלכה?</vt:lpstr>
      <vt:lpstr>וכעת.. נעבור מ... דיבורים למעשים!!</vt:lpstr>
      <vt:lpstr>זמן לשאלות</vt:lpstr>
      <vt:lpstr>קמפוס אורט אתכם ללמידה ולהצלחה בבחינת הבגרות</vt:lpstr>
      <vt:lpstr>בהצלחה בבחינה!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Efrat Weill</cp:lastModifiedBy>
  <cp:revision>35</cp:revision>
  <dcterms:created xsi:type="dcterms:W3CDTF">2023-02-28T05:21:58Z</dcterms:created>
  <dcterms:modified xsi:type="dcterms:W3CDTF">2024-03-26T13:01:45Z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2024-02-13T09:22:06Z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02567295-b83b-4c17-b8b6-955c7be510b6</vt:lpwstr>
  </property>
  <property fmtid="{D5CDD505-2E9C-101B-9397-08002B2CF9AE}" pid="7" name="MSIP_Label_defa4170-0d19-0005-0004-bc88714345d2_ActionId">
    <vt:lpwstr>804f53fc-e42e-4dc7-b660-d2675c8f642e</vt:lpwstr>
  </property>
  <property fmtid="{D5CDD505-2E9C-101B-9397-08002B2CF9AE}" pid="8" name="MSIP_Label_defa4170-0d19-0005-0004-bc88714345d2_ContentBits">
    <vt:lpwstr>0</vt:lpwstr>
  </property>
</Properties>
</file>